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80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7" r:id="rId22"/>
    <p:sldId id="274" r:id="rId23"/>
    <p:sldId id="278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6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9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467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4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0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37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3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6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3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8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5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8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5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0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6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2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EE3FC1-3D12-4A6C-A323-86CE8CA13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21126"/>
            <a:ext cx="8689976" cy="2509213"/>
          </a:xfrm>
        </p:spPr>
        <p:txBody>
          <a:bodyPr>
            <a:normAutofit/>
          </a:bodyPr>
          <a:lstStyle/>
          <a:p>
            <a:r>
              <a:rPr lang="pl-PL" sz="6000" dirty="0" smtClean="0"/>
              <a:t> </a:t>
            </a:r>
            <a:endParaRPr lang="fr-FR" sz="6000" dirty="0"/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D1BA2C8A-D00D-4EC6-97AA-01A353181427}"/>
              </a:ext>
            </a:extLst>
          </p:cNvPr>
          <p:cNvSpPr txBox="1">
            <a:spLocks/>
          </p:cNvSpPr>
          <p:nvPr/>
        </p:nvSpPr>
        <p:spPr>
          <a:xfrm>
            <a:off x="3870877" y="4553432"/>
            <a:ext cx="7845380" cy="997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F04F7A7-C2E9-4F63-A54B-FFB6A9445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0872" y="2427292"/>
            <a:ext cx="1249018" cy="12490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466E788-92A7-41EF-9C5F-3EA4A42AF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0654" y="3516038"/>
            <a:ext cx="1249018" cy="12490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5E52756-28F1-4ED0-9074-CD4C78D5D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5352" y="3430998"/>
            <a:ext cx="1249018" cy="124901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C59187-8A13-4B80-8F3C-862872272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5647" y="5041415"/>
            <a:ext cx="1249018" cy="124901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7EC5A87-BC93-4A29-AF37-684A7408E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1003" y="5395667"/>
            <a:ext cx="1249018" cy="1249018"/>
          </a:xfrm>
          <a:prstGeom prst="rect">
            <a:avLst/>
          </a:prstGeom>
        </p:spPr>
      </p:pic>
      <p:pic>
        <p:nvPicPr>
          <p:cNvPr id="12" name="Obraz 11" descr="ferie_dziec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84" y="574431"/>
            <a:ext cx="7612684" cy="53867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1CAE677-FA88-4904-B4A4-8C89D0C56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6442" y="2505830"/>
            <a:ext cx="1249018" cy="1249018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FF04F7A7-C2E9-4F63-A54B-FFB6A9445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4379" y="586769"/>
            <a:ext cx="1249018" cy="1249018"/>
          </a:xfrm>
          <a:prstGeom prst="rect">
            <a:avLst/>
          </a:prstGeom>
        </p:spPr>
      </p:pic>
      <p:pic>
        <p:nvPicPr>
          <p:cNvPr id="14" name="Image 6">
            <a:extLst>
              <a:ext uri="{FF2B5EF4-FFF2-40B4-BE49-F238E27FC236}">
                <a16:creationId xmlns:a16="http://schemas.microsoft.com/office/drawing/2014/main" id="{FF04F7A7-C2E9-4F63-A54B-FFB6A9445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6626" y="1735631"/>
            <a:ext cx="1249018" cy="1249018"/>
          </a:xfrm>
          <a:prstGeom prst="rect">
            <a:avLst/>
          </a:prstGeom>
        </p:spPr>
      </p:pic>
      <p:pic>
        <p:nvPicPr>
          <p:cNvPr id="15" name="Image 6">
            <a:extLst>
              <a:ext uri="{FF2B5EF4-FFF2-40B4-BE49-F238E27FC236}">
                <a16:creationId xmlns:a16="http://schemas.microsoft.com/office/drawing/2014/main" id="{FF04F7A7-C2E9-4F63-A54B-FFB6A9445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9272" y="4385045"/>
            <a:ext cx="1249018" cy="1249018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id="{FF04F7A7-C2E9-4F63-A54B-FFB6A9445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26626" y="257908"/>
            <a:ext cx="1249018" cy="124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7.</a:t>
            </a:r>
            <a:r>
              <a:rPr lang="fr-FR" sz="3200" dirty="0"/>
              <a:t> </a:t>
            </a:r>
            <a:r>
              <a:rPr lang="pl-PL" sz="3200" dirty="0"/>
              <a:t>Korzystaj ze zorganizowanych form wypoczynku. </a:t>
            </a:r>
            <a:endParaRPr lang="fr-FR" sz="3200" dirty="0"/>
          </a:p>
          <a:p>
            <a:pPr algn="ctr"/>
            <a:r>
              <a:rPr lang="pl-PL" sz="4000" dirty="0">
                <a:solidFill>
                  <a:schemeClr val="tx2">
                    <a:lumMod val="75000"/>
                  </a:schemeClr>
                </a:solidFill>
              </a:rPr>
              <a:t>TAM JEST BEZPIECZNIE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005A40F-6ECB-4094-A51E-AC8ADBF56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273" y="1893196"/>
            <a:ext cx="7296150" cy="410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57B356-87EF-4234-BE39-B88E094DC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9444" y="4233798"/>
            <a:ext cx="2170044" cy="21700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E1B345-A89C-4052-984B-126C86A82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4705" y="1775789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43A830-2C86-4408-A789-1A8F391F4460}"/>
              </a:ext>
            </a:extLst>
          </p:cNvPr>
          <p:cNvSpPr/>
          <p:nvPr/>
        </p:nvSpPr>
        <p:spPr>
          <a:xfrm>
            <a:off x="1656520" y="638642"/>
            <a:ext cx="9225999" cy="1878335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JEŚLI JEDZIESZ NA ZIMOWISKO, TO WSPANIALE !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POZNASZ WIELE CIEKAWYCH MIEJSC, 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 KOLEŻANKI I KOLEGÓW.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F5686CE-65AC-406C-9F44-C43CD90B6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229" y="1450978"/>
            <a:ext cx="2170044" cy="21700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69B152F-01AB-4FFA-9F54-8E0C71EA3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8228" y="2819129"/>
            <a:ext cx="2170044" cy="2170044"/>
          </a:xfrm>
          <a:prstGeom prst="rect">
            <a:avLst/>
          </a:prstGeom>
        </p:spPr>
      </p:pic>
      <p:pic>
        <p:nvPicPr>
          <p:cNvPr id="2053" name="Picture 5" descr="C:\Users\Swietlica\AppData\Local\Microsoft\Windows\INetCache\IE\J8S3RDCS\22039112-cute-kids-playing-winter-games-EPS10-File-simple-Gradients-no-Effects-no-mesh-no-Transparencies-All--Stock-Vector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7476" y="2813538"/>
            <a:ext cx="4519334" cy="3358662"/>
          </a:xfrm>
          <a:prstGeom prst="rect">
            <a:avLst/>
          </a:prstGeom>
          <a:noFill/>
        </p:spPr>
      </p:pic>
      <p:pic>
        <p:nvPicPr>
          <p:cNvPr id="2056" name="Picture 8" descr="C:\Users\Swietlica\AppData\Local\Microsoft\Windows\INetCache\IE\J8S3RDCS\sledding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8831" y="3788385"/>
            <a:ext cx="3048000" cy="2047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55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8.</a:t>
            </a:r>
            <a:r>
              <a:rPr lang="fr-FR" sz="3200" dirty="0"/>
              <a:t> </a:t>
            </a:r>
            <a:r>
              <a:rPr lang="pl-PL" sz="3200" dirty="0"/>
              <a:t>Od obcych ludzi  nie przyjmuj prezentów, </a:t>
            </a:r>
            <a:endParaRPr lang="fr-FR" sz="3200" dirty="0"/>
          </a:p>
          <a:p>
            <a:pPr algn="ctr"/>
            <a:r>
              <a:rPr lang="pl-PL" sz="3200" dirty="0"/>
              <a:t>nie oddalaj się z </a:t>
            </a:r>
            <a:r>
              <a:rPr lang="pl-PL" sz="3200" dirty="0" smtClean="0"/>
              <a:t>nimi i </a:t>
            </a:r>
            <a:r>
              <a:rPr lang="pl-PL" sz="3200" dirty="0"/>
              <a:t>unikaj z nimi rozmów.</a:t>
            </a:r>
            <a:endParaRPr lang="fr-FR" sz="3200" dirty="0"/>
          </a:p>
        </p:txBody>
      </p:sp>
      <p:pic>
        <p:nvPicPr>
          <p:cNvPr id="6" name="Obraz 5" descr="Znalezione obrazy dla zapytania nie przyjmuj prezentów">
            <a:extLst>
              <a:ext uri="{FF2B5EF4-FFF2-40B4-BE49-F238E27FC236}">
                <a16:creationId xmlns:a16="http://schemas.microsoft.com/office/drawing/2014/main" id="{E707F93E-B84E-4556-819C-F4AE3E55D0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138" y="1974574"/>
            <a:ext cx="6336610" cy="4151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48CB9F1-817D-4AF1-A851-BD35231C7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7116" y="4263617"/>
            <a:ext cx="1862371" cy="18623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045939-44E5-4926-B97B-2EE37ADAC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2840" y="2357729"/>
            <a:ext cx="1692551" cy="1692551"/>
          </a:xfrm>
          <a:prstGeom prst="rect">
            <a:avLst/>
          </a:prstGeom>
        </p:spPr>
      </p:pic>
      <p:pic>
        <p:nvPicPr>
          <p:cNvPr id="9" name="Image 6">
            <a:extLst>
              <a:ext uri="{FF2B5EF4-FFF2-40B4-BE49-F238E27FC236}">
                <a16:creationId xmlns:a16="http://schemas.microsoft.com/office/drawing/2014/main" id="{748CB9F1-817D-4AF1-A851-BD35231C7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162" y="2083125"/>
            <a:ext cx="1862371" cy="1862371"/>
          </a:xfrm>
          <a:prstGeom prst="rect">
            <a:avLst/>
          </a:prstGeom>
        </p:spPr>
      </p:pic>
      <p:pic>
        <p:nvPicPr>
          <p:cNvPr id="10" name="Image 6">
            <a:extLst>
              <a:ext uri="{FF2B5EF4-FFF2-40B4-BE49-F238E27FC236}">
                <a16:creationId xmlns:a16="http://schemas.microsoft.com/office/drawing/2014/main" id="{748CB9F1-817D-4AF1-A851-BD35231C7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4316" y="4498079"/>
            <a:ext cx="1862371" cy="1862371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748CB9F1-817D-4AF1-A851-BD35231C7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6009" y="1450079"/>
            <a:ext cx="1862371" cy="18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9.</a:t>
            </a:r>
            <a:r>
              <a:rPr lang="fr-FR" sz="3200" dirty="0"/>
              <a:t> </a:t>
            </a:r>
            <a:r>
              <a:rPr lang="pl-PL" sz="3200" dirty="0"/>
              <a:t>Kulig może być organizowany </a:t>
            </a:r>
            <a:endParaRPr lang="fr-FR" sz="3200" dirty="0"/>
          </a:p>
          <a:p>
            <a:pPr algn="ctr"/>
            <a:r>
              <a:rPr lang="pl-PL" sz="3200" dirty="0"/>
              <a:t>TYLKO poza obszarem dróg publicznych.</a:t>
            </a:r>
            <a:r>
              <a:rPr lang="fr-FR" sz="3200" dirty="0"/>
              <a:t> </a:t>
            </a:r>
          </a:p>
        </p:txBody>
      </p:sp>
      <p:pic>
        <p:nvPicPr>
          <p:cNvPr id="10" name="Obraz 12" descr="Podobny obraz">
            <a:extLst>
              <a:ext uri="{FF2B5EF4-FFF2-40B4-BE49-F238E27FC236}">
                <a16:creationId xmlns:a16="http://schemas.microsoft.com/office/drawing/2014/main" id="{10077B6B-4B9E-44B6-B610-6081A494FF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61" y="1731469"/>
            <a:ext cx="7850878" cy="4702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AB10F5C-6F92-4F51-A7A5-ECC3FC99B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4096" y="4557091"/>
            <a:ext cx="2170044" cy="21700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E95AA9E-3342-48C5-A641-8D9B5FD17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6417" y="1437995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10.</a:t>
            </a:r>
            <a:r>
              <a:rPr lang="fr-FR" sz="3200" dirty="0"/>
              <a:t> </a:t>
            </a:r>
            <a:r>
              <a:rPr lang="pl-PL" sz="3200" dirty="0"/>
              <a:t>Bardzo niebezpieczne może być zaczepianie sanek do pojazdów publicznych</a:t>
            </a:r>
            <a:r>
              <a:rPr lang="fr-FR" sz="3200" dirty="0"/>
              <a:t> </a:t>
            </a:r>
            <a:r>
              <a:rPr lang="pl-PL" sz="3200" dirty="0"/>
              <a:t>(motocykli, samochodów</a:t>
            </a:r>
            <a:r>
              <a:rPr lang="pl-PL" sz="3200" dirty="0" smtClean="0"/>
              <a:t>). Nie wolno tego robić.</a:t>
            </a:r>
            <a:endParaRPr lang="fr-FR" sz="2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7" descr="Podobny obraz">
            <a:extLst>
              <a:ext uri="{FF2B5EF4-FFF2-40B4-BE49-F238E27FC236}">
                <a16:creationId xmlns:a16="http://schemas.microsoft.com/office/drawing/2014/main" id="{960E2596-94F1-47FE-8DE1-8F751C6F3B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69" y="2098431"/>
            <a:ext cx="6899285" cy="4069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D15D3EA-99CB-4186-83E7-54B7409B6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8469" y="4263617"/>
            <a:ext cx="2170044" cy="21700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6E4259-6DD4-4AD1-ADCC-7DB7FF83A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9017" y="1539701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11.</a:t>
            </a:r>
            <a:r>
              <a:rPr lang="fr-FR" sz="3200" dirty="0"/>
              <a:t> </a:t>
            </a:r>
            <a:r>
              <a:rPr lang="pl-PL" sz="3200" dirty="0"/>
              <a:t>Zwisające z dachów sople mogą stanowić zagrożenie dla przechodniów. Nie strącaj ich kamieniami </a:t>
            </a:r>
            <a:endParaRPr lang="fr-FR" sz="3200" dirty="0"/>
          </a:p>
          <a:p>
            <a:pPr algn="ctr"/>
            <a:r>
              <a:rPr lang="pl-PL" sz="3200" dirty="0"/>
              <a:t>lub patykami. Poinformuj o nich osobę dorosłą.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9" descr="Znalezione obrazy dla zapytania sople lodu">
            <a:extLst>
              <a:ext uri="{FF2B5EF4-FFF2-40B4-BE49-F238E27FC236}">
                <a16:creationId xmlns:a16="http://schemas.microsoft.com/office/drawing/2014/main" id="{36478D6F-54EA-4096-9368-A1A3881C08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75" y="2487960"/>
            <a:ext cx="7272545" cy="4021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A986464-1D81-4E84-A271-C299B8CAF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1453" y="2252733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12.</a:t>
            </a:r>
            <a:r>
              <a:rPr lang="fr-FR" sz="3200" dirty="0"/>
              <a:t> </a:t>
            </a:r>
            <a:r>
              <a:rPr lang="pl-PL" sz="3200" dirty="0"/>
              <a:t>Ubieraj się zawsze stosownie </a:t>
            </a:r>
            <a:endParaRPr lang="fr-FR" sz="3200" dirty="0"/>
          </a:p>
          <a:p>
            <a:pPr algn="ctr"/>
            <a:r>
              <a:rPr lang="pl-PL" sz="3200" dirty="0"/>
              <a:t>do pogody/temperatury panującej na dworze.</a:t>
            </a:r>
            <a:br>
              <a:rPr lang="pl-PL" sz="3200" dirty="0"/>
            </a:b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6" descr="Podobny obraz">
            <a:extLst>
              <a:ext uri="{FF2B5EF4-FFF2-40B4-BE49-F238E27FC236}">
                <a16:creationId xmlns:a16="http://schemas.microsoft.com/office/drawing/2014/main" id="{ED8DECA6-77FF-4C3D-BF91-0FFEBE85E8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7" y="2594383"/>
            <a:ext cx="4866769" cy="3840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19CEA8B-0F5C-4C52-A5DB-DDF102195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818" y="2343615"/>
            <a:ext cx="6392301" cy="2928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8E8673D-1821-4D79-9674-5EE747075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3073"/>
            <a:ext cx="2170044" cy="21700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7B4FF0F-5B5B-4E30-9AC4-6F592D257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6828" y="195990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13.</a:t>
            </a:r>
            <a:r>
              <a:rPr lang="fr-FR" sz="3200" dirty="0"/>
              <a:t> </a:t>
            </a:r>
            <a:r>
              <a:rPr lang="pl-PL" sz="3200" dirty="0"/>
              <a:t>Na jezdnię wchodź uważnie i spokojnie, rozejrzyj się. W zimowe dni widoczność jest ograniczona a kierowcy potrzebują więcej czasu na zahamowanie pojazdu.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427FE96-1484-48ED-B35C-83C56A42F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028" y="2273284"/>
            <a:ext cx="5471829" cy="4103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13" descr="Znalezione obrazy dla zapytania bezpieczne wchodzenie na jezdnię">
            <a:extLst>
              <a:ext uri="{FF2B5EF4-FFF2-40B4-BE49-F238E27FC236}">
                <a16:creationId xmlns:a16="http://schemas.microsoft.com/office/drawing/2014/main" id="{F17E8167-4D08-4631-A2F1-5A6405745E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1" y="2345635"/>
            <a:ext cx="5471829" cy="3909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472CD39-0AB0-4CBB-90B8-358CE993D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0978" y="4728708"/>
            <a:ext cx="2170044" cy="21700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7201029-7321-4CE7-BCAC-3E7D0D163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7534" y="1242146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14.</a:t>
            </a:r>
            <a:r>
              <a:rPr lang="fr-FR" sz="3200" dirty="0"/>
              <a:t> </a:t>
            </a:r>
            <a:r>
              <a:rPr lang="pl-PL" sz="3200" dirty="0"/>
              <a:t>Używaj elementów odblaskowych na odzieży zewnętrznej lub torbie czy plecaku.</a:t>
            </a:r>
            <a:r>
              <a:rPr lang="fr-FR" sz="3200" dirty="0"/>
              <a:t> 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az 11" descr="Podobny obraz">
            <a:extLst>
              <a:ext uri="{FF2B5EF4-FFF2-40B4-BE49-F238E27FC236}">
                <a16:creationId xmlns:a16="http://schemas.microsoft.com/office/drawing/2014/main" id="{44991412-8875-4C2F-A4E6-DC1214F900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51" y="1806357"/>
            <a:ext cx="7798903" cy="4514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2C15753-CA6C-4531-A028-51D45248D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094" y="3939208"/>
            <a:ext cx="2170044" cy="21700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53A626D-A0CB-47BC-A2E4-FFCF18445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5888" y="962948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15.</a:t>
            </a:r>
            <a:r>
              <a:rPr lang="fr-FR" sz="3200" dirty="0"/>
              <a:t> </a:t>
            </a:r>
            <a:r>
              <a:rPr lang="pl-PL" sz="3200" dirty="0"/>
              <a:t>Dbaj o zdrowie i higienę osobistą</a:t>
            </a:r>
            <a:r>
              <a:rPr lang="fr-FR" sz="3200" dirty="0"/>
              <a:t> </a:t>
            </a:r>
            <a:r>
              <a:rPr lang="pl-PL" sz="3200" dirty="0"/>
              <a:t>-</a:t>
            </a:r>
            <a:r>
              <a:rPr lang="fr-FR" sz="3200" dirty="0"/>
              <a:t> </a:t>
            </a:r>
            <a:r>
              <a:rPr lang="pl-PL" sz="3200" dirty="0"/>
              <a:t>to pomoże ci uchronić się przed zachorowaniem na grypę i inne infekcje grypopodobne</a:t>
            </a:r>
            <a:r>
              <a:rPr lang="fr-FR" sz="3200" dirty="0"/>
              <a:t>.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15" descr="Podobny obraz">
            <a:extLst>
              <a:ext uri="{FF2B5EF4-FFF2-40B4-BE49-F238E27FC236}">
                <a16:creationId xmlns:a16="http://schemas.microsoft.com/office/drawing/2014/main" id="{09797261-1F47-4DDB-B5BC-B7750AB0D4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60" y="2047970"/>
            <a:ext cx="7070035" cy="4461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2556F6-E219-4032-BAA2-33BFD0584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2073" y="1440027"/>
            <a:ext cx="2170044" cy="21700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B5E37F-8CE9-4C92-B291-714F84BB6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9711" y="4687956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1916F26-E8D2-419A-BC81-F011867C7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870" y="3022288"/>
            <a:ext cx="2170044" cy="217004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51387ED-5E12-49F3-A696-624EC003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477305"/>
            <a:ext cx="10787176" cy="1483141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Ferie zimowe to okres zabawy i wypoczynku. </a:t>
            </a:r>
            <a:r>
              <a:rPr lang="fr-FR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fr-FR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pl-PL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Aby przebiegły bezpiecznie </a:t>
            </a: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warto </a:t>
            </a:r>
            <a:r>
              <a:rPr lang="pl-PL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zapoznać się </a:t>
            </a:r>
            <a:r>
              <a:rPr lang="fr-FR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fr-FR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pl-PL" sz="28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z kilkoma </a:t>
            </a:r>
            <a:r>
              <a:rPr lang="pl-PL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zasadami!</a:t>
            </a:r>
            <a:endParaRPr lang="fr-FR" sz="28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950EB4C0-2D12-442E-BD4D-FD98206102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17817" r="17817"/>
          <a:stretch>
            <a:fillRect/>
          </a:stretch>
        </p:blipFill>
        <p:spPr/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056E454-33E1-4F02-9130-B44B33E70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0635" y="-65940"/>
            <a:ext cx="1759227" cy="17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16.</a:t>
            </a:r>
            <a:r>
              <a:rPr lang="fr-FR" sz="3200" dirty="0"/>
              <a:t> </a:t>
            </a:r>
            <a:r>
              <a:rPr lang="pl-PL" sz="3200" dirty="0"/>
              <a:t>Podczas zabawy śnieżkami trzeba pamiętać o tym żeby :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1DFEA9-16B9-4CDC-88C0-AEDBBE3F36CB}"/>
              </a:ext>
            </a:extLst>
          </p:cNvPr>
          <p:cNvSpPr/>
          <p:nvPr/>
        </p:nvSpPr>
        <p:spPr>
          <a:xfrm>
            <a:off x="1457739" y="1828800"/>
            <a:ext cx="8678517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lepić twardych, zbitych kul śniegowych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nie celować w twarz drugiej osoby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wrzucać kolegom śniegu za kołnierz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nacierać twarzy śniegiem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łączyć miękkiego śniegu z kamykami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rzucać śnieżkami w nadjeżdżające samochody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strącać zwisających z dachów sopli lodu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4A8C57-FA13-470C-9B75-31B09BB71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2256">
            <a:off x="8226493" y="2005283"/>
            <a:ext cx="3819525" cy="257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77C7E1-A018-473D-A4D2-0B4046E09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22" y="4687956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345096" y="957301"/>
            <a:ext cx="9501808" cy="4031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17.</a:t>
            </a:r>
            <a:r>
              <a:rPr lang="fr-FR" sz="3200" dirty="0"/>
              <a:t> </a:t>
            </a:r>
            <a:r>
              <a:rPr lang="pl-PL" sz="3200" dirty="0"/>
              <a:t>W razie potrzeby zapamiętaj </a:t>
            </a:r>
            <a:endParaRPr lang="fr-FR" sz="3200" dirty="0"/>
          </a:p>
          <a:p>
            <a:pPr algn="ctr"/>
            <a:r>
              <a:rPr lang="pl-PL" sz="3200" dirty="0"/>
              <a:t>NUMERY TELEFONÓW ALARMOWYCH </a:t>
            </a:r>
            <a:endParaRPr lang="fr-FR" sz="3200" dirty="0"/>
          </a:p>
          <a:p>
            <a:pPr algn="ctr"/>
            <a:endParaRPr lang="fr-FR" sz="3200" dirty="0"/>
          </a:p>
          <a:p>
            <a:pPr marL="2743200" lvl="5" indent="-457200">
              <a:buFont typeface="Wingdings" panose="05000000000000000000" pitchFamily="2" charset="2"/>
              <a:buChar char="q"/>
            </a:pPr>
            <a:r>
              <a:rPr lang="fr-FR" sz="3200" dirty="0"/>
              <a:t>                        </a:t>
            </a:r>
            <a:r>
              <a:rPr lang="pl-PL" sz="3200" dirty="0"/>
              <a:t>997 (policja)</a:t>
            </a:r>
            <a:endParaRPr lang="fr-FR" sz="3200" dirty="0"/>
          </a:p>
          <a:p>
            <a:pPr marL="2743200" lvl="5" indent="-457200">
              <a:buFont typeface="Wingdings" panose="05000000000000000000" pitchFamily="2" charset="2"/>
              <a:buChar char="q"/>
            </a:pPr>
            <a:r>
              <a:rPr lang="fr-FR" sz="3200" dirty="0"/>
              <a:t>            </a:t>
            </a:r>
            <a:r>
              <a:rPr lang="pl-PL" sz="3200" dirty="0"/>
              <a:t>998 ( straż pożarna)</a:t>
            </a:r>
            <a:endParaRPr lang="fr-FR" sz="3200" dirty="0"/>
          </a:p>
          <a:p>
            <a:pPr marL="2743200" lvl="5" indent="-457200">
              <a:buFont typeface="Wingdings" panose="05000000000000000000" pitchFamily="2" charset="2"/>
              <a:buChar char="q"/>
            </a:pPr>
            <a:r>
              <a:rPr lang="pl-PL" sz="3200" dirty="0"/>
              <a:t> </a:t>
            </a:r>
            <a:r>
              <a:rPr lang="fr-FR" sz="3200" dirty="0"/>
              <a:t> </a:t>
            </a:r>
            <a:r>
              <a:rPr lang="pl-PL" sz="3200" dirty="0"/>
              <a:t>999 (pogotowie ratunkowe)</a:t>
            </a:r>
            <a:endParaRPr lang="fr-FR" sz="3200" dirty="0"/>
          </a:p>
          <a:p>
            <a:pPr marL="2743200" lvl="5" indent="-457200">
              <a:buFont typeface="Wingdings" panose="05000000000000000000" pitchFamily="2" charset="2"/>
              <a:buChar char="q"/>
            </a:pPr>
            <a:r>
              <a:rPr lang="pl-PL" sz="3200" dirty="0"/>
              <a:t>lub tel. komórkowy     </a:t>
            </a:r>
            <a:r>
              <a:rPr lang="fr-FR" sz="3200" dirty="0"/>
              <a:t>    </a:t>
            </a:r>
            <a:r>
              <a:rPr lang="pl-PL" sz="3200" dirty="0"/>
              <a:t>112</a:t>
            </a:r>
            <a:br>
              <a:rPr lang="pl-PL" sz="3200" dirty="0"/>
            </a:b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A5AF520-D195-4D65-AA7A-43973B17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140" y="3296209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6" descr="Podobny obraz">
            <a:extLst>
              <a:ext uri="{FF2B5EF4-FFF2-40B4-BE49-F238E27FC236}">
                <a16:creationId xmlns:a16="http://schemas.microsoft.com/office/drawing/2014/main" id="{24E2B39F-1E87-4F44-BF24-0CA9DE1D0B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26" y="490331"/>
            <a:ext cx="8825947" cy="5062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24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654866" y="366505"/>
            <a:ext cx="9501808" cy="30469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DROGI </a:t>
            </a:r>
            <a:r>
              <a:rPr lang="pl-PL" sz="3200" dirty="0" smtClean="0"/>
              <a:t>UCZNIU!</a:t>
            </a:r>
            <a:endParaRPr lang="fr-FR" sz="3200" dirty="0"/>
          </a:p>
          <a:p>
            <a:pPr algn="ctr"/>
            <a:r>
              <a:rPr lang="pl-PL" sz="3200" dirty="0"/>
              <a:t>FERIE ZIMOWE SĄ PO TO, </a:t>
            </a:r>
            <a:endParaRPr lang="fr-FR" sz="3200" dirty="0"/>
          </a:p>
          <a:p>
            <a:pPr algn="ctr"/>
            <a:r>
              <a:rPr lang="pl-PL" sz="3200" dirty="0"/>
              <a:t>ŻEBYŚ ODPOCZYWAŁ, BAWIŁ SIĘ, </a:t>
            </a:r>
            <a:endParaRPr lang="fr-FR" sz="3200" dirty="0"/>
          </a:p>
          <a:p>
            <a:pPr algn="ctr"/>
            <a:r>
              <a:rPr lang="pl-PL" sz="3200" dirty="0"/>
              <a:t>ROZWIJAŁ SWOJE ZAINTERESOWANIA, </a:t>
            </a:r>
            <a:endParaRPr lang="fr-FR" sz="3200" dirty="0"/>
          </a:p>
          <a:p>
            <a:pPr algn="ctr"/>
            <a:r>
              <a:rPr lang="pl-PL" sz="3200" dirty="0"/>
              <a:t>NA KTÓRE W OKRESIE NAUKI </a:t>
            </a:r>
            <a:endParaRPr lang="fr-FR" sz="3200" dirty="0"/>
          </a:p>
          <a:p>
            <a:pPr algn="ctr"/>
            <a:r>
              <a:rPr lang="pl-PL" sz="3200" dirty="0"/>
              <a:t>MOŻE BRAKOWAĆ CI CZASU.</a:t>
            </a:r>
            <a:endParaRPr lang="fr-FR" sz="32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D538AB2-BAB8-40ED-AF46-5DE7F9BA9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8107" y="3721280"/>
            <a:ext cx="1351723" cy="13517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DE50906-3B2C-438D-9770-15811EEFA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5383" y="3783940"/>
            <a:ext cx="1326252" cy="13262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A3CC898-F8FA-4378-89DC-9C25EFE6B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812" y="3015250"/>
            <a:ext cx="1351722" cy="13517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7781641-D017-4117-8965-D07BC320C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3817" y="3829204"/>
            <a:ext cx="1483503" cy="148350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82A47B1-DFF6-471F-BA5B-A940DE30A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5269" y="4941403"/>
            <a:ext cx="1483503" cy="14835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CBE0D19-45AB-4A70-AC5D-57FAB611B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372" y="4872618"/>
            <a:ext cx="1351722" cy="135172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7C2BC43-26DC-4814-948C-36EBF54A7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92574" y="5165695"/>
            <a:ext cx="1483503" cy="1483503"/>
          </a:xfrm>
          <a:prstGeom prst="rect">
            <a:avLst/>
          </a:prstGeom>
        </p:spPr>
      </p:pic>
      <p:pic>
        <p:nvPicPr>
          <p:cNvPr id="3074" name="Picture 2" descr="C:\Users\Swietlica\AppData\Local\Microsoft\Windows\INetCache\IE\J8S3RDCS\balwan-boze-narodzenie-makro-ornament-4054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6069" y="3892061"/>
            <a:ext cx="3569677" cy="2379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04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F6C01FA3-1100-47A0-A7AE-9C8A3205D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97" y="570740"/>
            <a:ext cx="680243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BB69EE6-B78A-484C-B5CC-8DEBD52A4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7390" y="4475953"/>
            <a:ext cx="2170044" cy="21700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03AE64-3547-410E-9B02-B37F286F7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1956" y="4538179"/>
            <a:ext cx="2170044" cy="21700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C51F48D-9B71-4FFF-9011-2E0B59EB4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738" y="393075"/>
            <a:ext cx="2170044" cy="21700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4BFDBA4-778D-46D5-97BA-470AD5942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5542" y="401657"/>
            <a:ext cx="2170044" cy="2170044"/>
          </a:xfrm>
          <a:prstGeom prst="rect">
            <a:avLst/>
          </a:prstGeom>
        </p:spPr>
      </p:pic>
      <p:pic>
        <p:nvPicPr>
          <p:cNvPr id="16" name="Picture 2" descr="C:\Users\Swietlica\AppData\Local\Microsoft\Windows\INetCache\IE\2OOM5G2J\letitsnow13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9243" y="2257058"/>
            <a:ext cx="5569926" cy="3509053"/>
          </a:xfrm>
          <a:prstGeom prst="rect">
            <a:avLst/>
          </a:prstGeom>
          <a:noFill/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6ADB1EF-0D73-4F12-919C-1FFB79570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29208"/>
            <a:ext cx="2170044" cy="217004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2AFE734-46AF-435D-A6E7-BD7A97369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21075" y="2461209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2062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pl-PL" sz="32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Omijaj zamarznięte jeziora, </a:t>
            </a:r>
            <a:r>
              <a:rPr lang="pl-PL" sz="32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rzeki i </a:t>
            </a:r>
            <a:r>
              <a:rPr lang="pl-PL" sz="32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stawy. 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fr-FR" sz="2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Nigdy nie można być pewnym wytrzymałości tafli lodowej. Jeśli chcesz bezpiecznie jeździć na łyżwach, skorzystaj z przygotowanych lodowisk-miejsc do tego  przeznaczonych.</a:t>
            </a:r>
            <a:endParaRPr lang="fr-FR" sz="2400" dirty="0">
              <a:latin typeface="Tw Cen MT" panose="020B0602020104020603" pitchFamily="34" charset="0"/>
            </a:endParaRPr>
          </a:p>
        </p:txBody>
      </p:sp>
      <p:pic>
        <p:nvPicPr>
          <p:cNvPr id="3" name="Obraz 18" descr="Podobny obraz">
            <a:extLst>
              <a:ext uri="{FF2B5EF4-FFF2-40B4-BE49-F238E27FC236}">
                <a16:creationId xmlns:a16="http://schemas.microsoft.com/office/drawing/2014/main" id="{79C549B3-AEC8-416D-AC12-A56860F800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48" y="2743269"/>
            <a:ext cx="6778486" cy="3677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23356B9-C9C0-40E2-8A8F-B500EFA46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3635" y="2864325"/>
            <a:ext cx="1987826" cy="19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2.</a:t>
            </a:r>
            <a:r>
              <a:rPr lang="fr-FR" sz="3200" dirty="0"/>
              <a:t> </a:t>
            </a:r>
            <a:r>
              <a:rPr lang="pl-PL" sz="3200" dirty="0"/>
              <a:t>Do zabawy wybieraj miejsca tylko z daleka od ulic, </a:t>
            </a:r>
            <a:r>
              <a:rPr lang="fr-FR" sz="3200" dirty="0"/>
              <a:t>  </a:t>
            </a:r>
            <a:r>
              <a:rPr lang="pl-PL" sz="3200" dirty="0"/>
              <a:t>torów kolejowych</a:t>
            </a:r>
            <a:r>
              <a:rPr lang="pl-PL" sz="3200" dirty="0" smtClean="0"/>
              <a:t>, czy </a:t>
            </a:r>
            <a:r>
              <a:rPr lang="pl-PL" sz="3200" dirty="0"/>
              <a:t>mostów.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308514-D1A3-47ED-8F6B-E9916F7F2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496" y="1776174"/>
            <a:ext cx="6374295" cy="4260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2B9C158-62E7-4E03-8C12-7788ED409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9370" y="4596848"/>
            <a:ext cx="2261152" cy="226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>
                <a:latin typeface="+mj-lt"/>
              </a:rPr>
              <a:t>3.</a:t>
            </a:r>
            <a:r>
              <a:rPr lang="fr-FR" sz="3200" dirty="0">
                <a:latin typeface="+mj-lt"/>
              </a:rPr>
              <a:t> </a:t>
            </a:r>
            <a:r>
              <a:rPr lang="pl-PL" sz="3200" dirty="0">
                <a:latin typeface="+mj-lt"/>
              </a:rPr>
              <a:t>Zjeżdżaj na </a:t>
            </a:r>
            <a:r>
              <a:rPr lang="pl-PL" sz="3200" dirty="0" smtClean="0">
                <a:latin typeface="+mj-lt"/>
              </a:rPr>
              <a:t>sankach i </a:t>
            </a:r>
            <a:r>
              <a:rPr lang="pl-PL" sz="3200" dirty="0">
                <a:latin typeface="+mj-lt"/>
              </a:rPr>
              <a:t>nartach TYLKO z górek,</a:t>
            </a:r>
            <a:r>
              <a:rPr lang="fr-FR" sz="3200" dirty="0">
                <a:latin typeface="+mj-lt"/>
              </a:rPr>
              <a:t> </a:t>
            </a:r>
          </a:p>
          <a:p>
            <a:pPr algn="ctr"/>
            <a:r>
              <a:rPr lang="pl-PL" sz="3200" dirty="0">
                <a:latin typeface="+mj-lt"/>
              </a:rPr>
              <a:t>które znajdują się daleko od jezdni.</a:t>
            </a:r>
            <a:endParaRPr lang="fr-FR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10" descr="Znalezione obrazy dla zapytania googlebezpieczne ferie zimowe">
            <a:extLst>
              <a:ext uri="{FF2B5EF4-FFF2-40B4-BE49-F238E27FC236}">
                <a16:creationId xmlns:a16="http://schemas.microsoft.com/office/drawing/2014/main" id="{CA64B3DC-1C48-4AE1-BB69-9CB03457FA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40" y="1676607"/>
            <a:ext cx="7178330" cy="4220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FDA9860-9AA1-46C4-9F60-DD54495D2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2500" y="3982573"/>
            <a:ext cx="2534480" cy="25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2" descr="Podobny obraz">
            <a:extLst>
              <a:ext uri="{FF2B5EF4-FFF2-40B4-BE49-F238E27FC236}">
                <a16:creationId xmlns:a16="http://schemas.microsoft.com/office/drawing/2014/main" id="{090E9A0F-E799-4D71-8B00-6533AECCCD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05" y="519454"/>
            <a:ext cx="7527235" cy="5039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FDA9860-9AA1-46C4-9F60-DD54495D2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993" y="243804"/>
            <a:ext cx="2125318" cy="21253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6D79B2-B6E3-47F1-B218-356058FFEBBA}"/>
              </a:ext>
            </a:extLst>
          </p:cNvPr>
          <p:cNvSpPr/>
          <p:nvPr/>
        </p:nvSpPr>
        <p:spPr>
          <a:xfrm>
            <a:off x="1434548" y="5381927"/>
            <a:ext cx="9322904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KTO BEZPIECZNIE SIĘ BAWI, W KŁOPOTY NIE WPADA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!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8" name="Cœur 7">
            <a:extLst>
              <a:ext uri="{FF2B5EF4-FFF2-40B4-BE49-F238E27FC236}">
                <a16:creationId xmlns:a16="http://schemas.microsoft.com/office/drawing/2014/main" id="{E69EC1D9-AC8E-4437-BC3C-78A5F5B4A48B}"/>
              </a:ext>
            </a:extLst>
          </p:cNvPr>
          <p:cNvSpPr/>
          <p:nvPr/>
        </p:nvSpPr>
        <p:spPr>
          <a:xfrm rot="1134451">
            <a:off x="9090991" y="4212337"/>
            <a:ext cx="1192695" cy="86177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3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4.</a:t>
            </a:r>
            <a:r>
              <a:rPr lang="fr-FR" sz="3200" dirty="0"/>
              <a:t> </a:t>
            </a:r>
            <a:r>
              <a:rPr lang="pl-PL" sz="3200" dirty="0"/>
              <a:t>Koniecznie zawsze informuj rodziców/opiekunów gdzie i z kim będziesz przebywał</a:t>
            </a:r>
            <a:r>
              <a:rPr lang="fr-FR" sz="3200" dirty="0"/>
              <a:t>.</a:t>
            </a:r>
            <a:r>
              <a:rPr lang="pl-PL" sz="3200" dirty="0"/>
              <a:t> </a:t>
            </a:r>
            <a:endParaRPr lang="fr-FR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01F151-4344-4FE3-8C6A-DCAD7DC01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26" y="1666461"/>
            <a:ext cx="8825948" cy="4412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4CDE09B-E472-4659-8E04-DB1DB8559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004" y="4508712"/>
            <a:ext cx="2170044" cy="2170044"/>
          </a:xfrm>
          <a:prstGeom prst="rect">
            <a:avLst/>
          </a:prstGeom>
        </p:spPr>
      </p:pic>
      <p:sp>
        <p:nvSpPr>
          <p:cNvPr id="7" name="Flèche : gauche 6">
            <a:extLst>
              <a:ext uri="{FF2B5EF4-FFF2-40B4-BE49-F238E27FC236}">
                <a16:creationId xmlns:a16="http://schemas.microsoft.com/office/drawing/2014/main" id="{F0B97E61-AFD7-440C-B27B-56CC3071793F}"/>
              </a:ext>
            </a:extLst>
          </p:cNvPr>
          <p:cNvSpPr/>
          <p:nvPr/>
        </p:nvSpPr>
        <p:spPr>
          <a:xfrm rot="2112689">
            <a:off x="9645844" y="5083299"/>
            <a:ext cx="1530505" cy="636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2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5.</a:t>
            </a:r>
            <a:r>
              <a:rPr lang="fr-FR" sz="3200" dirty="0"/>
              <a:t> </a:t>
            </a:r>
            <a:r>
              <a:rPr lang="pl-PL" sz="3200" dirty="0"/>
              <a:t>Do domu wracaj ZAWSZE o ustalonej porze, </a:t>
            </a:r>
            <a:endParaRPr lang="fr-FR" sz="3200" dirty="0"/>
          </a:p>
          <a:p>
            <a:pPr algn="ctr"/>
            <a:r>
              <a:rPr lang="pl-PL" sz="3200" dirty="0"/>
              <a:t>przed zapadnięciem zmroku.</a:t>
            </a:r>
            <a:endParaRPr lang="fr-FR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15105-9DEB-46C0-905D-2473FE30ED0C}"/>
              </a:ext>
            </a:extLst>
          </p:cNvPr>
          <p:cNvSpPr/>
          <p:nvPr/>
        </p:nvSpPr>
        <p:spPr>
          <a:xfrm>
            <a:off x="1504123" y="4408121"/>
            <a:ext cx="95018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.</a:t>
            </a:r>
            <a:br>
              <a:rPr lang="pl-PL" sz="3200" dirty="0"/>
            </a:br>
            <a:r>
              <a:rPr lang="pl-PL" sz="3200" dirty="0"/>
              <a:t> </a:t>
            </a:r>
            <a:r>
              <a:rPr lang="pl-PL" dirty="0"/>
              <a:t/>
            </a:r>
            <a:br>
              <a:rPr lang="pl-PL" dirty="0"/>
            </a:br>
            <a:r>
              <a:rPr lang="pl-PL" sz="3200" dirty="0">
                <a:latin typeface="+mj-lt"/>
              </a:rPr>
              <a:t/>
            </a:r>
            <a:br>
              <a:rPr lang="pl-PL" sz="3200" dirty="0">
                <a:latin typeface="+mj-lt"/>
              </a:rPr>
            </a:br>
            <a:endParaRPr lang="fr-FR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3" descr="Podobny obraz">
            <a:extLst>
              <a:ext uri="{FF2B5EF4-FFF2-40B4-BE49-F238E27FC236}">
                <a16:creationId xmlns:a16="http://schemas.microsoft.com/office/drawing/2014/main" id="{BDA92AD2-21EC-46B2-9ED1-90E05BB01D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36" y="2108691"/>
            <a:ext cx="8945216" cy="3723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6168D4A-E1A1-47AD-B656-EC8985A99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0942" y="1395901"/>
            <a:ext cx="2170044" cy="2170044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20EEF04-A344-4108-BF76-CF6671F89A66}"/>
              </a:ext>
            </a:extLst>
          </p:cNvPr>
          <p:cNvSpPr/>
          <p:nvPr/>
        </p:nvSpPr>
        <p:spPr>
          <a:xfrm rot="9382821">
            <a:off x="4850838" y="2252189"/>
            <a:ext cx="1203947" cy="45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Interdiction 2">
            <a:extLst>
              <a:ext uri="{FF2B5EF4-FFF2-40B4-BE49-F238E27FC236}">
                <a16:creationId xmlns:a16="http://schemas.microsoft.com/office/drawing/2014/main" id="{67E3C8FA-A359-449B-A974-29EE168FB82A}"/>
              </a:ext>
            </a:extLst>
          </p:cNvPr>
          <p:cNvSpPr/>
          <p:nvPr/>
        </p:nvSpPr>
        <p:spPr>
          <a:xfrm>
            <a:off x="7275443" y="5049078"/>
            <a:ext cx="1643270" cy="1390606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6.</a:t>
            </a:r>
            <a:r>
              <a:rPr lang="fr-FR" sz="3200" dirty="0"/>
              <a:t> </a:t>
            </a:r>
            <a:r>
              <a:rPr lang="pl-PL" sz="3200" dirty="0" smtClean="0"/>
              <a:t>Pamiętaj, że najbezpieczniej </a:t>
            </a:r>
            <a:r>
              <a:rPr lang="pl-PL" sz="3200" dirty="0"/>
              <a:t>jest </a:t>
            </a:r>
            <a:r>
              <a:rPr lang="pl-PL" sz="3200" dirty="0" smtClean="0"/>
              <a:t>przebywać i bawić </a:t>
            </a:r>
            <a:r>
              <a:rPr lang="pl-PL" sz="3200" dirty="0"/>
              <a:t>się pod opieką dorosłych lub opiekunów.</a:t>
            </a:r>
            <a:endParaRPr lang="fr-FR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15105-9DEB-46C0-905D-2473FE30ED0C}"/>
              </a:ext>
            </a:extLst>
          </p:cNvPr>
          <p:cNvSpPr/>
          <p:nvPr/>
        </p:nvSpPr>
        <p:spPr>
          <a:xfrm>
            <a:off x="1504123" y="4408121"/>
            <a:ext cx="95018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.</a:t>
            </a:r>
            <a:br>
              <a:rPr lang="pl-PL" sz="3200" dirty="0"/>
            </a:br>
            <a:r>
              <a:rPr lang="pl-PL" sz="3200" dirty="0"/>
              <a:t> </a:t>
            </a:r>
            <a:r>
              <a:rPr lang="pl-PL" dirty="0"/>
              <a:t/>
            </a:r>
            <a:br>
              <a:rPr lang="pl-PL" dirty="0"/>
            </a:br>
            <a:r>
              <a:rPr lang="pl-PL" sz="3200" dirty="0">
                <a:latin typeface="+mj-lt"/>
              </a:rPr>
              <a:t/>
            </a:r>
            <a:br>
              <a:rPr lang="pl-PL" sz="3200" dirty="0">
                <a:latin typeface="+mj-lt"/>
              </a:rPr>
            </a:br>
            <a:endParaRPr lang="fr-FR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14" descr="Podobny obraz">
            <a:extLst>
              <a:ext uri="{FF2B5EF4-FFF2-40B4-BE49-F238E27FC236}">
                <a16:creationId xmlns:a16="http://schemas.microsoft.com/office/drawing/2014/main" id="{3872199A-2976-426D-A827-1983CD9BE9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19" y="1895061"/>
            <a:ext cx="6618115" cy="4297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484D2C0-3C46-4F51-A470-786A66C02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2648" y="4538816"/>
            <a:ext cx="2170044" cy="21700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428CFFF-1031-4AC0-A8C2-69C149A4A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7712" y="1590834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Ronds dans l’eau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779</TotalTime>
  <Words>396</Words>
  <Application>Microsoft Office PowerPoint</Application>
  <PresentationFormat>Panoramiczny</PresentationFormat>
  <Paragraphs>47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Arial</vt:lpstr>
      <vt:lpstr>Calibri</vt:lpstr>
      <vt:lpstr>Comic Sans MS</vt:lpstr>
      <vt:lpstr>Times New Roman</vt:lpstr>
      <vt:lpstr>Tw Cen MT</vt:lpstr>
      <vt:lpstr>Wingdings</vt:lpstr>
      <vt:lpstr>Ronds dans l’eau</vt:lpstr>
      <vt:lpstr> </vt:lpstr>
      <vt:lpstr>Ferie zimowe to okres zabawy i wypoczynku.  Aby przebiegły bezpiecznie warto zapoznać się  z kilkoma zasadami!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Famille</dc:creator>
  <cp:lastModifiedBy>Kuba</cp:lastModifiedBy>
  <cp:revision>77</cp:revision>
  <dcterms:created xsi:type="dcterms:W3CDTF">2017-12-11T20:07:39Z</dcterms:created>
  <dcterms:modified xsi:type="dcterms:W3CDTF">2023-01-11T21:06:21Z</dcterms:modified>
</cp:coreProperties>
</file>