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7" r:id="rId21"/>
    <p:sldId id="278" r:id="rId22"/>
    <p:sldId id="286"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294"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2018-12-10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2018-12-10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2018-12-10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2018-12-10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2018-12-10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2018-12-10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2018-12-10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2018-12-10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2018-12-10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2018-12-10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2018-12-10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2018-12-10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2lo.traugutt.net/strony/5,statystyk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style>
          <a:lnRef idx="1">
            <a:schemeClr val="accent1"/>
          </a:lnRef>
          <a:fillRef idx="3">
            <a:schemeClr val="accent1"/>
          </a:fillRef>
          <a:effectRef idx="2">
            <a:schemeClr val="accent1"/>
          </a:effectRef>
          <a:fontRef idx="minor">
            <a:schemeClr val="lt1"/>
          </a:fontRef>
        </p:style>
        <p:txBody>
          <a:bodyPr/>
          <a:lstStyle/>
          <a:p>
            <a:r>
              <a:rPr lang="pl-PL" dirty="0" smtClean="0"/>
              <a:t>REKRUTACJA</a:t>
            </a:r>
            <a:endParaRPr lang="pl-PL" dirty="0"/>
          </a:p>
        </p:txBody>
      </p:sp>
      <p:sp>
        <p:nvSpPr>
          <p:cNvPr id="3" name="Podtytuł 2"/>
          <p:cNvSpPr>
            <a:spLocks noGrp="1"/>
          </p:cNvSpPr>
          <p:nvPr>
            <p:ph type="subTitle" idx="1"/>
          </p:nvPr>
        </p:nvSpPr>
        <p:spPr/>
        <p:style>
          <a:lnRef idx="1">
            <a:schemeClr val="accent1"/>
          </a:lnRef>
          <a:fillRef idx="2">
            <a:schemeClr val="accent1"/>
          </a:fillRef>
          <a:effectRef idx="1">
            <a:schemeClr val="accent1"/>
          </a:effectRef>
          <a:fontRef idx="minor">
            <a:schemeClr val="dk1"/>
          </a:fontRef>
        </p:style>
        <p:txBody>
          <a:bodyPr/>
          <a:lstStyle/>
          <a:p>
            <a:r>
              <a:rPr lang="pl-PL" dirty="0" smtClean="0"/>
              <a:t>LICEUM OGÓLNOKSZTAŁCĄCE</a:t>
            </a: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57158" y="785794"/>
            <a:ext cx="8329642" cy="5340369"/>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przykłady, jak można wybierać klasy:</a:t>
            </a:r>
          </a:p>
          <a:p>
            <a:pPr>
              <a:buNone/>
            </a:pPr>
            <a:r>
              <a:rPr lang="pl-PL" dirty="0" smtClean="0"/>
              <a:t> </a:t>
            </a:r>
            <a:br>
              <a:rPr lang="pl-PL" dirty="0" smtClean="0"/>
            </a:br>
            <a:r>
              <a:rPr lang="pl-PL" sz="2200" dirty="0" smtClean="0"/>
              <a:t>Nr 1 - </a:t>
            </a:r>
            <a:r>
              <a:rPr lang="pl-PL" sz="2200" b="1" dirty="0" smtClean="0"/>
              <a:t>jeśli kandydatowi przede wszystkim zależy  na określonym kierunku kształcenia</a:t>
            </a:r>
            <a:r>
              <a:rPr lang="pl-PL" sz="2200" dirty="0" smtClean="0"/>
              <a:t> (np. klasie </a:t>
            </a:r>
            <a:r>
              <a:rPr lang="pl-PL" sz="2200" dirty="0" err="1" smtClean="0"/>
              <a:t>biologia-chemia-matematyka</a:t>
            </a:r>
            <a:r>
              <a:rPr lang="pl-PL" sz="2200" dirty="0" smtClean="0"/>
              <a:t>) </a:t>
            </a:r>
          </a:p>
          <a:p>
            <a:pPr>
              <a:buNone/>
            </a:pPr>
            <a:r>
              <a:rPr lang="pl-PL" sz="2200" dirty="0" smtClean="0"/>
              <a:t/>
            </a:r>
            <a:br>
              <a:rPr lang="pl-PL" sz="2200" dirty="0" smtClean="0"/>
            </a:br>
            <a:r>
              <a:rPr lang="pl-PL" sz="2200" dirty="0" smtClean="0"/>
              <a:t>1 wybór - klasa </a:t>
            </a:r>
            <a:r>
              <a:rPr lang="pl-PL" sz="2200" dirty="0" err="1" smtClean="0"/>
              <a:t>biologia-chemia-matematyka</a:t>
            </a:r>
            <a:r>
              <a:rPr lang="pl-PL" sz="2200" dirty="0" smtClean="0"/>
              <a:t> w szkole I </a:t>
            </a:r>
            <a:br>
              <a:rPr lang="pl-PL" sz="2200" dirty="0" smtClean="0"/>
            </a:br>
            <a:r>
              <a:rPr lang="pl-PL" sz="2200" dirty="0" smtClean="0"/>
              <a:t>2 wybór - klasa </a:t>
            </a:r>
            <a:r>
              <a:rPr lang="pl-PL" sz="2200" dirty="0" err="1" smtClean="0"/>
              <a:t>biologia-chemia-matematyka</a:t>
            </a:r>
            <a:r>
              <a:rPr lang="pl-PL" sz="2200" dirty="0" smtClean="0"/>
              <a:t> w szkole II </a:t>
            </a:r>
            <a:br>
              <a:rPr lang="pl-PL" sz="2200" dirty="0" smtClean="0"/>
            </a:br>
            <a:r>
              <a:rPr lang="pl-PL" sz="2200" dirty="0" smtClean="0"/>
              <a:t>3 wybór - klasa </a:t>
            </a:r>
            <a:r>
              <a:rPr lang="pl-PL" sz="2200" dirty="0" err="1" smtClean="0"/>
              <a:t>biologia-chemia-matematyka</a:t>
            </a:r>
            <a:r>
              <a:rPr lang="pl-PL" sz="2200" dirty="0" smtClean="0"/>
              <a:t> w szkole III </a:t>
            </a:r>
            <a:br>
              <a:rPr lang="pl-PL" sz="2200" dirty="0" smtClean="0"/>
            </a:br>
            <a:r>
              <a:rPr lang="pl-PL" sz="2200" dirty="0" smtClean="0"/>
              <a:t>4 wybór - klasa </a:t>
            </a:r>
            <a:r>
              <a:rPr lang="pl-PL" sz="2200" dirty="0" err="1" smtClean="0"/>
              <a:t>biologia-chemia-j.angielski</a:t>
            </a:r>
            <a:r>
              <a:rPr lang="pl-PL" sz="2200" dirty="0" smtClean="0"/>
              <a:t> w szkole I </a:t>
            </a:r>
            <a:br>
              <a:rPr lang="pl-PL" sz="2200" dirty="0" smtClean="0"/>
            </a:br>
            <a:r>
              <a:rPr lang="pl-PL" sz="2200" dirty="0" smtClean="0"/>
              <a:t>5 wybór - klasa </a:t>
            </a:r>
            <a:r>
              <a:rPr lang="pl-PL" sz="2200" dirty="0" err="1" smtClean="0"/>
              <a:t>biologia-chemia-j.angielski</a:t>
            </a:r>
            <a:r>
              <a:rPr lang="pl-PL" sz="2200" dirty="0" smtClean="0"/>
              <a:t> w szkole II </a:t>
            </a:r>
            <a:br>
              <a:rPr lang="pl-PL" sz="2200" dirty="0" smtClean="0"/>
            </a:br>
            <a:r>
              <a:rPr lang="pl-PL" sz="2200" dirty="0" smtClean="0"/>
              <a:t>6 wybór - klasa </a:t>
            </a:r>
            <a:r>
              <a:rPr lang="pl-PL" sz="2200" dirty="0" err="1" smtClean="0"/>
              <a:t>biologia-chemia-j.angielski</a:t>
            </a:r>
            <a:r>
              <a:rPr lang="pl-PL" sz="2200" dirty="0" smtClean="0"/>
              <a:t> w szkole III </a:t>
            </a:r>
            <a:br>
              <a:rPr lang="pl-PL" sz="2200" dirty="0" smtClean="0"/>
            </a:br>
            <a:r>
              <a:rPr lang="pl-PL" sz="2200" dirty="0" smtClean="0"/>
              <a:t>itd...</a:t>
            </a:r>
            <a:br>
              <a:rPr lang="pl-PL" sz="2200" dirty="0" smtClean="0"/>
            </a:br>
            <a:endParaRPr lang="pl-PL"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57158" y="857232"/>
            <a:ext cx="8329642" cy="5268931"/>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a:t>
            </a:r>
            <a:r>
              <a:rPr lang="pl-PL" sz="2800" dirty="0" smtClean="0"/>
              <a:t>Nr 2 -  </a:t>
            </a:r>
            <a:r>
              <a:rPr lang="pl-PL" sz="2800" b="1" dirty="0" smtClean="0"/>
              <a:t>jeśli  kandydatowi przede wszystkim zależy  na określonej szkole</a:t>
            </a:r>
            <a:r>
              <a:rPr lang="pl-PL" sz="2800" dirty="0" smtClean="0"/>
              <a:t> ( np. szkole I)</a:t>
            </a:r>
          </a:p>
          <a:p>
            <a:pPr>
              <a:buNone/>
            </a:pPr>
            <a:r>
              <a:rPr lang="pl-PL" sz="2800" dirty="0" smtClean="0"/>
              <a:t> </a:t>
            </a:r>
            <a:br>
              <a:rPr lang="pl-PL" sz="2800" dirty="0" smtClean="0"/>
            </a:br>
            <a:r>
              <a:rPr lang="pl-PL" sz="2400" dirty="0" smtClean="0"/>
              <a:t>1 wybór - klasa </a:t>
            </a:r>
            <a:r>
              <a:rPr lang="pl-PL" sz="2400" dirty="0" err="1" smtClean="0"/>
              <a:t>biologia-chemia-matematyka</a:t>
            </a:r>
            <a:r>
              <a:rPr lang="pl-PL" sz="2400" dirty="0" smtClean="0"/>
              <a:t> w szkole I </a:t>
            </a:r>
            <a:br>
              <a:rPr lang="pl-PL" sz="2400" dirty="0" smtClean="0"/>
            </a:br>
            <a:r>
              <a:rPr lang="pl-PL" sz="2400" dirty="0" smtClean="0"/>
              <a:t>2 wybór - klasa </a:t>
            </a:r>
            <a:r>
              <a:rPr lang="pl-PL" sz="2400" dirty="0" err="1" smtClean="0"/>
              <a:t>biologia-chemia-j.angielski</a:t>
            </a:r>
            <a:r>
              <a:rPr lang="pl-PL" sz="2400" dirty="0" smtClean="0"/>
              <a:t> w szkole I </a:t>
            </a:r>
            <a:br>
              <a:rPr lang="pl-PL" sz="2400" dirty="0" smtClean="0"/>
            </a:br>
            <a:r>
              <a:rPr lang="pl-PL" sz="2400" dirty="0" smtClean="0"/>
              <a:t>3 wybór - klasa </a:t>
            </a:r>
            <a:r>
              <a:rPr lang="pl-PL" sz="2400" dirty="0" err="1" smtClean="0"/>
              <a:t>biologia-chemia-matematyka</a:t>
            </a:r>
            <a:r>
              <a:rPr lang="pl-PL" sz="2400" dirty="0" smtClean="0"/>
              <a:t> w szkole II </a:t>
            </a:r>
            <a:br>
              <a:rPr lang="pl-PL" sz="2400" dirty="0" smtClean="0"/>
            </a:br>
            <a:r>
              <a:rPr lang="pl-PL" sz="2400" dirty="0" smtClean="0"/>
              <a:t>4 wybór - klasa </a:t>
            </a:r>
            <a:r>
              <a:rPr lang="pl-PL" sz="2400" dirty="0" err="1" smtClean="0"/>
              <a:t>biologia-chemia-j.angielski</a:t>
            </a:r>
            <a:r>
              <a:rPr lang="pl-PL" sz="2400" dirty="0" smtClean="0"/>
              <a:t> w szkole II </a:t>
            </a:r>
            <a:br>
              <a:rPr lang="pl-PL" sz="2400" dirty="0" smtClean="0"/>
            </a:br>
            <a:r>
              <a:rPr lang="pl-PL" sz="2400" dirty="0" smtClean="0"/>
              <a:t>5 wybór - klasa </a:t>
            </a:r>
            <a:r>
              <a:rPr lang="pl-PL" sz="2400" dirty="0" err="1" smtClean="0"/>
              <a:t>biologia-chemia-matematyka</a:t>
            </a:r>
            <a:r>
              <a:rPr lang="pl-PL" sz="2400" dirty="0" smtClean="0"/>
              <a:t> w szkole III </a:t>
            </a:r>
            <a:br>
              <a:rPr lang="pl-PL" sz="2400" dirty="0" smtClean="0"/>
            </a:br>
            <a:r>
              <a:rPr lang="pl-PL" sz="2400" dirty="0" smtClean="0"/>
              <a:t>6 wybór - klasa </a:t>
            </a:r>
            <a:r>
              <a:rPr lang="pl-PL" sz="2400" dirty="0" err="1" smtClean="0"/>
              <a:t>biologia-chemia-j.angielski</a:t>
            </a:r>
            <a:r>
              <a:rPr lang="pl-PL" sz="2400" dirty="0" smtClean="0"/>
              <a:t> w szkole III </a:t>
            </a:r>
            <a:br>
              <a:rPr lang="pl-PL" sz="2400" dirty="0" smtClean="0"/>
            </a:b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dirty="0" smtClean="0"/>
              <a:t>w każdej szkole można wybrać wszystkie klasy</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i="1" dirty="0" smtClean="0"/>
              <a:t/>
            </a:r>
            <a:br>
              <a:rPr lang="pl-PL" i="1" dirty="0" smtClean="0"/>
            </a:br>
            <a:r>
              <a:rPr lang="pl-PL" sz="2800" dirty="0" smtClean="0"/>
              <a:t>Należy  się jednak zastanowić, czy jest to zawsze   dobre rozwiązanie. Jeśli np.  kandydat nigdy nie lubił przedmiotów ścisłych i nie miał z nich wysokich wyników, to wybieranie klasy z rozszerzonym programem matematyki czy fizyki  może  nie być dla niego odpowiednim  wyborem.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857232"/>
            <a:ext cx="8186766" cy="5268931"/>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Jeśli  uczeń nie jest laureatem olimpiady lub konkursu, które gwarantują przyjęcie do szkoły,  powinien wybrać więcej niż jeden oddział. Jeśli na swojej liście wskaże małą liczbę oddziałów lub tylko takie, które cieszą się dużym zainteresowaniem, może zabraknąć mu punktów i nie dostanie się do wymarzonej szkoły. Aby rekrutacja spełniła  oczekiwania ucznia  powinien starannie dobierać  także miejsca na liście preferencji.</a:t>
            </a:r>
          </a:p>
          <a:p>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42910" y="1600201"/>
            <a:ext cx="8043890" cy="3328998"/>
          </a:xfrm>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Zanim  uczeń wybierze kolejność szkół, powinien zobaczyć i analizować  progi punktowe rekrutacji z lat ubiegłych (dostępne na stronach liceów w zakładce  -</a:t>
            </a:r>
            <a:r>
              <a:rPr lang="pl-PL" smtClean="0"/>
              <a:t>rekrutacja).</a:t>
            </a:r>
            <a:endParaRPr lang="pl-PL" dirty="0" smtClean="0"/>
          </a:p>
          <a:p>
            <a:pPr>
              <a:buNone/>
            </a:pPr>
            <a:endParaRPr lang="pl-PL" dirty="0" smtClean="0">
              <a:solidFill>
                <a:schemeClr val="tx1"/>
              </a:solidFill>
              <a:hlinkClick r:id="rId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85720" y="571480"/>
            <a:ext cx="8401080" cy="5554683"/>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Jeśli do szkoły „X" i „Y" trzeba było mieć </a:t>
            </a:r>
            <a:r>
              <a:rPr lang="pl-PL" dirty="0" err="1" smtClean="0"/>
              <a:t>b.dużo</a:t>
            </a:r>
            <a:r>
              <a:rPr lang="pl-PL" dirty="0" smtClean="0"/>
              <a:t>  pkt. a do szkoły „Z" wystarczyło mniej, to wybierając kolejność „Z", „X", „Y" szansa dostania się do szkoły „X" lub „Y" będzie mała (zakładając, że progi punktowe będą zbliżone do lat poprzednich). Szkołę, w której przez ostatnie lata obowiązywały niższe progi warto umieścić na trzecim miejscu (w tym przypadku warto wybrać: „X", „Y" „Z" lub „Y", „X", „Z").</a:t>
            </a:r>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Bezpieczny jest wybór dwóch szkół, których próg punktowy wydaje się być w  zasięgu ucznia  i jednej szkoły o nieco niższych wymaganiach.  Zdarzały się sytuacje, w których uczniowie wybrali trzy szkoły o niemal identycznych progach punktowych  i nie znaleźli się na  listach w żadnej z nich.</a:t>
            </a: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Wypełniony wniosek kandydat drukuje. Potem podpisuje go uczeń i  podpisują  oboje rodzice lub  opiekunowie prawni.</a:t>
            </a:r>
          </a:p>
          <a:p>
            <a:pPr>
              <a:buNone/>
            </a:pPr>
            <a:r>
              <a:rPr lang="pl-PL" dirty="0" smtClean="0"/>
              <a:t>    Szkoła nie może przyjąć wniosku, którego rodzice nie podpisali</a:t>
            </a:r>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
            </a:r>
            <a:br>
              <a:rPr lang="pl-PL" b="1" dirty="0" smtClean="0"/>
            </a:br>
            <a:r>
              <a:rPr lang="pl-PL" dirty="0" smtClean="0"/>
              <a:t/>
            </a:r>
            <a:br>
              <a:rPr lang="pl-PL" dirty="0" smtClean="0"/>
            </a:br>
            <a:endParaRPr lang="pl-PL" dirty="0"/>
          </a:p>
        </p:txBody>
      </p:sp>
      <p:sp>
        <p:nvSpPr>
          <p:cNvPr id="3" name="Symbol zastępczy zawartości 2"/>
          <p:cNvSpPr>
            <a:spLocks noGrp="1"/>
          </p:cNvSpPr>
          <p:nvPr>
            <p:ph idx="1"/>
          </p:nvPr>
        </p:nvSpPr>
        <p:spPr>
          <a:xfrm>
            <a:off x="357158" y="785794"/>
            <a:ext cx="8329642" cy="5340369"/>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a:t>
            </a:r>
            <a:r>
              <a:rPr lang="pl-PL" b="1" dirty="0" smtClean="0"/>
              <a:t>Do ilu szkół  kandydat ma złożyć dokumenty?</a:t>
            </a:r>
            <a:r>
              <a:rPr lang="pl-PL" dirty="0" smtClean="0"/>
              <a:t> </a:t>
            </a:r>
            <a:r>
              <a:rPr lang="pl-PL" sz="2800" dirty="0" smtClean="0"/>
              <a:t>Do szkoły pierwszego wyboru</a:t>
            </a:r>
          </a:p>
          <a:p>
            <a:pPr>
              <a:buNone/>
            </a:pPr>
            <a:endParaRPr lang="pl-PL" dirty="0" smtClean="0"/>
          </a:p>
          <a:p>
            <a:pPr>
              <a:buNone/>
            </a:pPr>
            <a:r>
              <a:rPr lang="pl-PL" b="1" dirty="0" smtClean="0"/>
              <a:t>Czy uczeń musi napisać podanie o przyjęcie do szkoły? </a:t>
            </a:r>
            <a:r>
              <a:rPr lang="pl-PL" dirty="0" smtClean="0"/>
              <a:t/>
            </a:r>
            <a:br>
              <a:rPr lang="pl-PL" dirty="0" smtClean="0"/>
            </a:br>
            <a:r>
              <a:rPr lang="pl-PL" sz="2800" dirty="0" smtClean="0"/>
              <a:t>Nie. Podanie, to wydruk ze strony elektronicznej rekrutacji. </a:t>
            </a:r>
          </a:p>
          <a:p>
            <a:pPr>
              <a:buNone/>
            </a:pPr>
            <a:r>
              <a:rPr lang="pl-PL" sz="2800" dirty="0" smtClean="0"/>
              <a:t>    Wniosek  o przyjęcie pobrany ze strony elektronicznej rekrutacji należy włożyć do teczki. Na stronie internetowej szkół znajduje się wzór opisu teczki</a:t>
            </a:r>
            <a:endParaRPr lang="pl-PL"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sz="3100" b="1" dirty="0" smtClean="0"/>
              <a:t/>
            </a:r>
            <a:br>
              <a:rPr lang="pl-PL" sz="3100" b="1" dirty="0" smtClean="0"/>
            </a:br>
            <a:r>
              <a:rPr lang="pl-PL" sz="3100" b="1" dirty="0" smtClean="0"/>
              <a:t>Co powinna zawierać teczka składana w liceum? </a:t>
            </a:r>
            <a:r>
              <a:rPr lang="pl-PL" dirty="0" smtClean="0"/>
              <a:t/>
            </a:r>
            <a:br>
              <a:rPr lang="pl-PL" dirty="0" smtClean="0"/>
            </a:br>
            <a:endParaRPr lang="pl-PL" dirty="0"/>
          </a:p>
        </p:txBody>
      </p:sp>
      <p:sp>
        <p:nvSpPr>
          <p:cNvPr id="3" name="Symbol zastępczy zawartości 2"/>
          <p:cNvSpPr>
            <a:spLocks noGrp="1"/>
          </p:cNvSpPr>
          <p:nvPr>
            <p:ph idx="1"/>
          </p:nvPr>
        </p:nvSpPr>
        <p:spPr>
          <a:xfrm>
            <a:off x="357158" y="1071546"/>
            <a:ext cx="8329642" cy="5054617"/>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buNone/>
            </a:pPr>
            <a:r>
              <a:rPr lang="pl-PL" sz="2400" b="1" dirty="0" smtClean="0"/>
              <a:t>       jej wzór zamieszczany jest na stronach szkół </a:t>
            </a:r>
          </a:p>
          <a:p>
            <a:pPr>
              <a:buNone/>
            </a:pPr>
            <a:r>
              <a:rPr lang="pl-PL" sz="2400" b="1" dirty="0" smtClean="0"/>
              <a:t>      </a:t>
            </a:r>
            <a:r>
              <a:rPr lang="pl-PL" sz="2400" dirty="0" smtClean="0"/>
              <a:t>Kandydaci składają:</a:t>
            </a:r>
            <a:br>
              <a:rPr lang="pl-PL" sz="2400" dirty="0" smtClean="0"/>
            </a:br>
            <a:r>
              <a:rPr lang="pl-PL" sz="2400" dirty="0" smtClean="0"/>
              <a:t>- wniosek o przyjęcie do szkoły (wydruk ze strony  elektronicznej rekrutacji </a:t>
            </a:r>
            <a:r>
              <a:rPr lang="pl-PL" sz="2400" u="sng" dirty="0" smtClean="0"/>
              <a:t>)</a:t>
            </a:r>
            <a:r>
              <a:rPr lang="pl-PL" sz="2400" dirty="0" smtClean="0"/>
              <a:t> </a:t>
            </a:r>
            <a:br>
              <a:rPr lang="pl-PL" sz="2400" dirty="0" smtClean="0"/>
            </a:br>
            <a:r>
              <a:rPr lang="pl-PL" sz="2400" dirty="0" smtClean="0"/>
              <a:t>- do wniosku dołącza się dokumenty potwierdzające spełnianie przez kandydata kryteriów :</a:t>
            </a:r>
            <a:br>
              <a:rPr lang="pl-PL" sz="2400" dirty="0" smtClean="0"/>
            </a:br>
            <a:r>
              <a:rPr lang="pl-PL" sz="2400" dirty="0" smtClean="0"/>
              <a:t>1) wielodzietność rodziny kandydata;</a:t>
            </a:r>
            <a:br>
              <a:rPr lang="pl-PL" sz="2400" dirty="0" smtClean="0"/>
            </a:br>
            <a:r>
              <a:rPr lang="pl-PL" sz="2400" dirty="0" smtClean="0"/>
              <a:t>2) niepełnosprawność kandydata;</a:t>
            </a:r>
            <a:br>
              <a:rPr lang="pl-PL" sz="2400" dirty="0" smtClean="0"/>
            </a:br>
            <a:r>
              <a:rPr lang="pl-PL" sz="2400" dirty="0" smtClean="0"/>
              <a:t>3) niepełnosprawność jednego z rodziców kandydata;</a:t>
            </a:r>
            <a:br>
              <a:rPr lang="pl-PL" sz="2400" dirty="0" smtClean="0"/>
            </a:br>
            <a:r>
              <a:rPr lang="pl-PL" sz="2400" dirty="0" smtClean="0"/>
              <a:t>4) niepełnosprawność obojga rodziców kandydata;</a:t>
            </a:r>
            <a:br>
              <a:rPr lang="pl-PL" sz="2400" dirty="0" smtClean="0"/>
            </a:br>
            <a:r>
              <a:rPr lang="pl-PL" sz="2400" dirty="0" smtClean="0"/>
              <a:t>5) niepełnosprawność rodzeństwa kandydata;</a:t>
            </a:r>
            <a:br>
              <a:rPr lang="pl-PL" sz="2400" dirty="0" smtClean="0"/>
            </a:br>
            <a:r>
              <a:rPr lang="pl-PL" sz="2400" dirty="0" smtClean="0"/>
              <a:t>6) samotne wychowywanie kandydata w rodzinie;</a:t>
            </a:r>
            <a:br>
              <a:rPr lang="pl-PL" sz="2400" dirty="0" smtClean="0"/>
            </a:br>
            <a:r>
              <a:rPr lang="pl-PL" sz="2400" dirty="0" smtClean="0"/>
              <a:t>7) objęcie kandydata pieczą zastępczą.</a:t>
            </a:r>
            <a:br>
              <a:rPr lang="pl-PL" sz="2400" dirty="0" smtClean="0"/>
            </a:br>
            <a:r>
              <a:rPr lang="pl-PL" sz="2400" dirty="0" smtClean="0"/>
              <a:t>- 3 zdjęcia legitymacyjne.</a:t>
            </a:r>
            <a:endParaRPr lang="pl-PL"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a:buNone/>
            </a:pPr>
            <a:r>
              <a:rPr lang="pl-PL" dirty="0" smtClean="0"/>
              <a:t> 1. Śląski kurator oświaty do końca stycznia 2019 r. podaje terminy poszczególnych etapów rekrutacji</a:t>
            </a:r>
          </a:p>
          <a:p>
            <a:pPr>
              <a:buNone/>
            </a:pPr>
            <a:r>
              <a:rPr lang="pl-PL" dirty="0" smtClean="0"/>
              <a:t>    Najważniejsze z nich to:</a:t>
            </a:r>
          </a:p>
          <a:p>
            <a:pPr>
              <a:buNone/>
            </a:pPr>
            <a:r>
              <a:rPr lang="pl-PL" b="1" dirty="0" smtClean="0"/>
              <a:t>    I etap-to składanie wniosków                                                                                                                                                 II etap- dostarczenie kopii świadectw                                                                                                                                  III  etap-potwierdzenie woli uczęszczania do danej szkoły-poprzez dostarczenie przez rodzica oryginału świadectwa i zaświadczenia o wynikach egzaminu.</a:t>
            </a:r>
            <a:endParaRPr lang="pl-PL" dirty="0" smtClean="0"/>
          </a:p>
          <a:p>
            <a:pPr>
              <a:buNone/>
            </a:pPr>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928670"/>
            <a:ext cx="8229600" cy="4525963"/>
          </a:xfrm>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a:t>
            </a:r>
          </a:p>
          <a:p>
            <a:pPr>
              <a:buNone/>
            </a:pPr>
            <a:endParaRPr lang="pl-PL" dirty="0" smtClean="0"/>
          </a:p>
          <a:p>
            <a:pPr>
              <a:buNone/>
            </a:pPr>
            <a:r>
              <a:rPr lang="pl-PL" dirty="0" smtClean="0"/>
              <a:t>    Jeśli uczeń zaznaczył jedno z tzw. kryteriów społecznych to </a:t>
            </a:r>
            <a:r>
              <a:rPr lang="pl-PL" b="1" dirty="0" smtClean="0"/>
              <a:t>razem z wnioskiem dostarcza dokumenty potwierdzające ten fakt.</a:t>
            </a:r>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pl-PL" b="1" dirty="0" smtClean="0"/>
              <a:t>Pojawiające się braki</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brak podpisu rodzica, brak oświadczeń dotyczących kryteriów społecznych, wydruk wniosku nie zgadza się  z wyborem preferencji w systemie- uczeń dokonał zmian i nie wydrukował wniosku ponownie. Jeśli uczeń dokonuje jakichkolwiek zmian (a ma do tego prawo) –to za każdym razem musi wydrukować wniosek na nowo i dostarczyć do szkoły I wyboru.</a:t>
            </a:r>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1292661"/>
            <a:ext cx="8572560" cy="440120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Dopóki szkoła nie zatwierdzi wniosku w systemie-uczeń może dokonywać zmian .</a:t>
            </a:r>
          </a:p>
          <a:p>
            <a:pPr marL="0" marR="0" lvl="0" indent="0" algn="l" defTabSz="914400" rtl="0" eaLnBrk="1" fontAlgn="base" latinLnBrk="0" hangingPunct="1">
              <a:lnSpc>
                <a:spcPct val="100000"/>
              </a:lnSpc>
              <a:spcBef>
                <a:spcPct val="0"/>
              </a:spcBef>
              <a:spcAft>
                <a:spcPct val="0"/>
              </a:spcAft>
              <a:buClrTx/>
              <a:buSzTx/>
              <a:buFontTx/>
              <a:buNone/>
              <a:tabLst/>
            </a:pPr>
            <a:r>
              <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Jeśli jednak chce dokonać zmian już po zatwierdzeniu wniosku, to musi przyjść do szkoły ,wycofać wniosek.                      </a:t>
            </a:r>
            <a:r>
              <a:rPr lang="pl-PL" sz="2800" dirty="0" smtClean="0">
                <a:solidFill>
                  <a:schemeClr val="tx1"/>
                </a:solidFill>
                <a:latin typeface="Calibri" pitchFamily="34" charset="0"/>
                <a:ea typeface="Times New Roman" pitchFamily="18" charset="0"/>
                <a:cs typeface="Calibri" pitchFamily="34" charset="0"/>
              </a:rPr>
              <a:t>Z</a:t>
            </a:r>
            <a:r>
              <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mieniony wydrukować na nowo  i przynieść</a:t>
            </a:r>
            <a:r>
              <a:rPr kumimoji="0" lang="pl-PL" sz="2800" b="0" i="0" u="none" strike="noStrike" cap="none" normalizeH="0" dirty="0" smtClean="0">
                <a:ln>
                  <a:noFill/>
                </a:ln>
                <a:solidFill>
                  <a:schemeClr val="tx1"/>
                </a:solidFill>
                <a:effectLst/>
                <a:latin typeface="Calibri" pitchFamily="34" charset="0"/>
                <a:ea typeface="Times New Roman" pitchFamily="18" charset="0"/>
                <a:cs typeface="Calibri" pitchFamily="34" charset="0"/>
              </a:rPr>
              <a:t> do szkoły                     I wyboru</a:t>
            </a:r>
            <a:r>
              <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a:t>
            </a:r>
            <a:r>
              <a:rPr kumimoji="0" lang="pl-PL" sz="2800" b="0" i="0" u="none" strike="noStrike" cap="none" normalizeH="0" dirty="0" smtClean="0">
                <a:ln>
                  <a:noFill/>
                </a:ln>
                <a:solidFill>
                  <a:schemeClr val="tx1"/>
                </a:solidFill>
                <a:effectLst/>
                <a:latin typeface="Calibri" pitchFamily="34" charset="0"/>
                <a:ea typeface="Times New Roman" pitchFamily="18" charset="0"/>
                <a:cs typeface="Calibri" pitchFamily="34" charset="0"/>
              </a:rPr>
              <a:t> tam dokonuje się </a:t>
            </a:r>
            <a:r>
              <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zatwierdzenia wniosku.</a:t>
            </a:r>
          </a:p>
          <a:p>
            <a:pPr marL="0" marR="0" lvl="0" indent="0" algn="l" defTabSz="914400" rtl="0" eaLnBrk="1" fontAlgn="base" latinLnBrk="0" hangingPunct="1">
              <a:lnSpc>
                <a:spcPct val="100000"/>
              </a:lnSpc>
              <a:spcBef>
                <a:spcPct val="0"/>
              </a:spcBef>
              <a:spcAft>
                <a:spcPct val="0"/>
              </a:spcAft>
              <a:buClrTx/>
              <a:buSzTx/>
              <a:buFontTx/>
              <a:buNone/>
              <a:tabLst/>
            </a:pPr>
            <a:endParaRPr lang="pl-PL" sz="2800" dirty="0" smtClean="0">
              <a:solidFill>
                <a:schemeClr val="tx1"/>
              </a:solidFill>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28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b="1" dirty="0" smtClean="0"/>
              <a:t>    Wniosek tylko wypełniony a nie złożony                 w szkole, nie bierze udziału w rekrutacji.</a:t>
            </a:r>
            <a:r>
              <a:rPr lang="pl-PL" dirty="0" smtClean="0"/>
              <a:t> </a:t>
            </a:r>
            <a:r>
              <a:rPr lang="pl-PL" b="1" dirty="0" smtClean="0"/>
              <a:t>Wnioski złożone po terminie i niekompletne, nie biorą udziału w rekrutacji. Jeżeli uczeń  zapomniał złożyć wniosek w terminie, będzie mógł wziąć udział w rekrutacji uzupełniającej w szkole, która wykaże wolne miejsca.</a:t>
            </a:r>
            <a:endParaRPr lang="pl-PL" dirty="0" smtClean="0"/>
          </a:p>
          <a:p>
            <a:endParaRPr lang="pl-P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b="1" dirty="0" smtClean="0"/>
              <a:t>II etap- dostarczenie kopii świadectw </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sz="2400" b="1" dirty="0" smtClean="0"/>
              <a:t>    </a:t>
            </a:r>
            <a:r>
              <a:rPr lang="pl-PL" sz="2400" dirty="0" smtClean="0"/>
              <a:t>Po uzyskaniu świadectwa ukończenia szkoły uczeń składa kopie świadectwa i zaświadczenia o  wynikach egzaminu do szkoły                  I wyboru. </a:t>
            </a:r>
          </a:p>
          <a:p>
            <a:pPr>
              <a:buNone/>
            </a:pPr>
            <a:r>
              <a:rPr lang="pl-PL" sz="2400" b="1" dirty="0" smtClean="0"/>
              <a:t>     Apel- </a:t>
            </a:r>
            <a:r>
              <a:rPr lang="pl-PL" sz="2400" dirty="0" smtClean="0"/>
              <a:t>by wychowawcy wpisywali na świadectwie tylko konkursy wymienione w wykazie konkursów tematycznych ogłoszonych przez  kuratora. Tylko te konkursy są punktowane.</a:t>
            </a:r>
          </a:p>
          <a:p>
            <a:pPr>
              <a:buNone/>
            </a:pPr>
            <a:r>
              <a:rPr lang="pl-PL" sz="2800" dirty="0" smtClean="0"/>
              <a:t>     </a:t>
            </a:r>
            <a:r>
              <a:rPr lang="pl-PL" sz="2400" dirty="0" smtClean="0"/>
              <a:t>Listę zakwalifikowanych i niezakwalifikowanych wywiesza się w szkole.</a:t>
            </a:r>
            <a:endParaRPr lang="pl-PL"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sz="3600" b="1" dirty="0" smtClean="0"/>
              <a:t> </a:t>
            </a:r>
            <a:br>
              <a:rPr lang="pl-PL" sz="3600" b="1" dirty="0" smtClean="0"/>
            </a:br>
            <a:r>
              <a:rPr lang="pl-PL" sz="3600" b="1" dirty="0" smtClean="0"/>
              <a:t>Sposób  przydziału uczniów do klas przez system elektronicznej rekrutacji?</a:t>
            </a:r>
            <a:r>
              <a:rPr lang="pl-PL" dirty="0" smtClean="0"/>
              <a:t/>
            </a:r>
            <a:br>
              <a:rPr lang="pl-PL" dirty="0" smtClean="0"/>
            </a:b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a:buNone/>
            </a:pPr>
            <a:r>
              <a:rPr lang="pl-PL" dirty="0" smtClean="0"/>
              <a:t>      System elektronicznej rekrutacji wylicza każdemu kandydatowi punkty do klasy I wyboru, a następnie szereguje listy według liczby uzyskanych punktów od największej do najmniejszej. Kwalifikuje pierwszą 30-tkę uczniów. Następnie, kandydatom, którzy nie dostali się do klasy I wyboru, wylicza punkty do klasy II wyboru i jeśli są w niej wolne miejsca kwalifikuje podobnie do 30 miejsca.  Może zdarzyć się tak, że uczeń, który nie dostał się do swojej klasy I wyboru, będzie miał do klasy II wyboru więcej punktów, niż ostatnia osoba na liście z I wyboru do tej klasy. Wówczas, uczeń z II wyboru „wypiera” ucznia z I wyboru z tej klasy, ponieważ ma więcej punktów od niego.  „Wyparty” uczeń jest kwalifikowany do swojej klasy II wyboru i jeśli wystarczy mu punktów, zostaje tam zakwalifikowany do przycięcia. Uczniowie którzy nie zakwalifikowali się do klasy I </a:t>
            </a:r>
            <a:r>
              <a:rPr lang="pl-PL" dirty="0" err="1" smtClean="0"/>
              <a:t>i</a:t>
            </a:r>
            <a:r>
              <a:rPr lang="pl-PL" dirty="0" smtClean="0"/>
              <a:t> II wyboru są przez system kwalifikowani do klasy III wyboru i całość procesu się powtarza aż do rozpatrzenia wszystkich wyborów (o ile wcześniej kandydat nie został zakwalifikowany do przyjęcia i nie został „wyparty” przez uczniów z większą liczbą punktów).</a:t>
            </a:r>
          </a:p>
          <a:p>
            <a:endParaRPr lang="pl-P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pl-PL" dirty="0" smtClean="0"/>
              <a:t>To  oznacza, że:</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buNone/>
            </a:pPr>
            <a:r>
              <a:rPr lang="pl-PL" dirty="0" smtClean="0"/>
              <a:t>     jeden uczeń może być przyjęty tylko do jednej klasy (a mając wysoką liczbę punktów nie blokuje miejsca innym kandydatom   w innych klasach)</a:t>
            </a:r>
            <a:br>
              <a:rPr lang="pl-PL" dirty="0" smtClean="0"/>
            </a:br>
            <a:r>
              <a:rPr lang="pl-PL" dirty="0" smtClean="0"/>
              <a:t>- może się zdarzyć tak, że uczeń zostanie zakwalifikowany dopiero do klasy np. z VIII  czy IX wyboru (jeśli do wcześniej wybranych 7 czy 8 klas nie wystarczyło mu punktów</a:t>
            </a:r>
            <a:r>
              <a:rPr lang="pl-PL" b="1" dirty="0" smtClean="0"/>
              <a:t>), dlatego tak ważne jest odpowiednie wybieranie samych klas jak i ułożenie ich w odpowiedniej dla kandydata kolejności </a:t>
            </a:r>
            <a:br>
              <a:rPr lang="pl-PL" b="1" dirty="0" smtClean="0"/>
            </a:br>
            <a:r>
              <a:rPr lang="pl-PL" dirty="0" smtClean="0"/>
              <a:t>- jeśli kandydat nietrafnie dokona  wyborów ( wybierze klasy z bardzo wysokimi progami, a sam  nie będzie  miał  dużo punktów), to może nie zostać zakwalifikowany do żadnej klasy (wtedy musi czekać  na informację o wolnych miejscach).  </a:t>
            </a:r>
          </a:p>
          <a:p>
            <a:endParaRPr lang="pl-P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Autofit/>
          </a:bodyPr>
          <a:lstStyle/>
          <a:p>
            <a:r>
              <a:rPr lang="pl-PL" sz="2400" b="1" dirty="0" smtClean="0"/>
              <a:t>III  etap-potwierdzenie woli uczęszczania do danej szkoły-poprzez dostarczenie przez rodzica oryginału świadectwa                             i zaświadczenia o wynikach egzaminu</a:t>
            </a:r>
            <a:endParaRPr lang="pl-PL" sz="2400"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a:buNone/>
            </a:pPr>
            <a:r>
              <a:rPr lang="pl-PL" b="1" dirty="0" smtClean="0"/>
              <a:t>    </a:t>
            </a:r>
          </a:p>
          <a:p>
            <a:pPr>
              <a:buNone/>
            </a:pPr>
            <a:r>
              <a:rPr lang="pl-PL" sz="2800" b="1" dirty="0" smtClean="0"/>
              <a:t>    </a:t>
            </a:r>
            <a:r>
              <a:rPr lang="pl-PL" sz="2800" dirty="0" smtClean="0"/>
              <a:t>Jeśli kandydat dostał się do danej szkoły, to rodzic dostarcza oryginały dokumentów i to jest traktowane jako potwierdzenie woli uczęszczania do danej szkoły. Nie  trzeba żadnego osobnego oświadczenia w tej sprawie.</a:t>
            </a:r>
          </a:p>
          <a:p>
            <a:pPr>
              <a:buNone/>
            </a:pPr>
            <a:r>
              <a:rPr lang="pl-PL" sz="2800" dirty="0" smtClean="0"/>
              <a:t>     Listę przyjętych i nieprzyjętych wywiesza się w szkole. </a:t>
            </a:r>
            <a:r>
              <a:rPr lang="pl-PL" sz="2600" dirty="0" smtClean="0"/>
              <a:t>Zgodnie z przepisami ogłoszenie wyników oznacza wywieszenie listy zawierającej w kolejności alfabetycznej imiona i nazwiska przyjętych oraz nieprzyjętych kandydatów,                     a także informację o najniższej liczbie punktów, która uprawniała do przyjęcia  do danej klasy.</a:t>
            </a:r>
          </a:p>
          <a:p>
            <a:pPr>
              <a:buNone/>
            </a:pPr>
            <a:endParaRPr lang="pl-PL"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dirty="0" smtClean="0"/>
              <a:t>PROCEDURA ODWOŁAWCZA</a:t>
            </a:r>
            <a:br>
              <a:rPr lang="pl-PL" dirty="0" smtClean="0"/>
            </a:b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buNone/>
            </a:pPr>
            <a:r>
              <a:rPr lang="pl-PL" dirty="0" smtClean="0"/>
              <a:t>     Rodzice  kandydatów, którzy nie zostali przyjęci mogą: </a:t>
            </a:r>
          </a:p>
          <a:p>
            <a:pPr>
              <a:buNone/>
            </a:pPr>
            <a:r>
              <a:rPr lang="pl-PL" dirty="0" smtClean="0"/>
              <a:t>    1.wnioskować do komisji rekrutacyjnej o sporządzenie uzasadnienia odmowy</a:t>
            </a:r>
            <a:r>
              <a:rPr lang="pl-PL" dirty="0" smtClean="0">
                <a:sym typeface="Symbol"/>
              </a:rPr>
              <a:t> </a:t>
            </a:r>
            <a:r>
              <a:rPr lang="pl-PL" dirty="0" smtClean="0"/>
              <a:t> przyjęcia kandydata do danej szkoły w terminie 7 dni od dnia podania do publicznej wiadomości listy kandydatów przyjętych i nieprzyjętych - uzasadnienie sporządzanie jest w ciągu 5 dni od dnia złożenia wniosku,  2.wnieść do dyrektora szkoły odwołanie od rozstrzygnięcia komisji rekrutacyjnej w terminie 7 dni od dnia otrzymania uzasadnienia odmowy – dyrektor szkoły rozpatruje odwołanie w ciągu 7 dni od dnia jego złożenia,                                       3.złożyć do sądu administracyjnego skargę na rozstrzygnięcie dyrektora danej szkoły</a:t>
            </a:r>
            <a:r>
              <a:rPr lang="pl-PL" dirty="0" smtClean="0">
                <a:sym typeface="Symbol"/>
              </a:rPr>
              <a:t> </a:t>
            </a:r>
            <a:r>
              <a:rPr lang="pl-PL" dirty="0" smtClean="0"/>
              <a:t>po wyczerpaniu innych możliwości określonych  przez prawo.</a:t>
            </a:r>
          </a:p>
          <a:p>
            <a:endParaRPr lang="pl-P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dirty="0" smtClean="0"/>
              <a:t>REKRUTACJA UZUPEŁNIAJĄCA </a:t>
            </a:r>
            <a:br>
              <a:rPr lang="pl-PL" dirty="0" smtClean="0"/>
            </a:b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Jeżeli po przeprowadzeniu postępowania rekrutacyjnego szkoła dysponuje wolnymi miejscami, dyrektor szkoły przeprowadza postępowanie uzupełniające do oddziałów,                   w których nie wypełniono ustalonych planem naboru limitu miejsc.</a:t>
            </a:r>
          </a:p>
          <a:p>
            <a:pPr>
              <a:buNone/>
            </a:pPr>
            <a:r>
              <a:rPr lang="pl-PL" dirty="0" smtClean="0"/>
              <a:t>    Trwa ona do końca sierpnia. </a:t>
            </a:r>
          </a:p>
          <a:p>
            <a:pPr>
              <a:buNone/>
            </a:pPr>
            <a:r>
              <a:rPr lang="pl-PL" dirty="0" smtClean="0"/>
              <a:t>    </a:t>
            </a: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1000108"/>
            <a:ext cx="8186766" cy="5126055"/>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buNone/>
            </a:pPr>
            <a:r>
              <a:rPr lang="pl-PL" b="1" dirty="0" smtClean="0"/>
              <a:t>2.Do końca lutego szkoła ogłasza na swojej stronie internetowej  w zakładce  rekrutacja swoją ofertę edukacyjną</a:t>
            </a:r>
            <a:r>
              <a:rPr lang="pl-PL" dirty="0" smtClean="0"/>
              <a:t> .                                                                                              Zawiera  ona :</a:t>
            </a:r>
          </a:p>
          <a:p>
            <a:r>
              <a:rPr lang="pl-PL" b="1" dirty="0" smtClean="0"/>
              <a:t>Podstawę prawną rekrutacji</a:t>
            </a:r>
            <a:endParaRPr lang="pl-PL" dirty="0" smtClean="0"/>
          </a:p>
          <a:p>
            <a:r>
              <a:rPr lang="pl-PL" b="1" dirty="0" smtClean="0"/>
              <a:t>Ofertę edukacyjną  szkoły</a:t>
            </a:r>
            <a:r>
              <a:rPr lang="pl-PL" dirty="0" smtClean="0"/>
              <a:t>-  liczba klas i przedmioty nauczane w zakresie rozszerzonym</a:t>
            </a:r>
          </a:p>
          <a:p>
            <a:r>
              <a:rPr lang="pl-PL" b="1" dirty="0" smtClean="0"/>
              <a:t>Języki obce do wyboru w danej szkole</a:t>
            </a:r>
            <a:endParaRPr lang="pl-PL" dirty="0" smtClean="0"/>
          </a:p>
          <a:p>
            <a:r>
              <a:rPr lang="pl-PL" b="1" dirty="0" smtClean="0"/>
              <a:t>Kryteria rekrutacji- </a:t>
            </a:r>
            <a:r>
              <a:rPr lang="pl-PL" dirty="0" smtClean="0"/>
              <a:t>kandydat do liceum może uzyskać maksymalnie 200 punktów</a:t>
            </a:r>
          </a:p>
          <a:p>
            <a:pPr>
              <a:buNone/>
            </a:pPr>
            <a:r>
              <a:rPr lang="pl-PL" dirty="0" smtClean="0"/>
              <a:t>    To informacja, z jakich przedmiotów  kandydaci będą  mieli naliczane punkty na świadectwie ukończenia szkoły (gimnazjum/szkoła podstawowa)  do poszczególnych klas liceum. </a:t>
            </a:r>
          </a:p>
          <a:p>
            <a:pPr>
              <a:buNone/>
            </a:pPr>
            <a:r>
              <a:rPr lang="pl-PL" dirty="0" smtClean="0"/>
              <a:t>     Podana jest też punktacja za poszczególne oceny</a:t>
            </a:r>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W każdej szkole obowiązuje limit 30 miejsc                    w klasie. Do klas pierwszych przyjmowani są uczniowie z największą ilością punktów wśród kandydatów do danej klasy </a:t>
            </a:r>
            <a:r>
              <a:rPr lang="pl-PL" dirty="0" err="1" smtClean="0"/>
              <a:t>wg</a:t>
            </a:r>
            <a:r>
              <a:rPr lang="pl-PL" dirty="0" smtClean="0"/>
              <a:t>. limitu miejsc.</a:t>
            </a:r>
          </a:p>
          <a:p>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b="1" dirty="0" smtClean="0"/>
              <a:t>3.Dyrektor szkoły powołuje komisję rekrutacyjną. Sam jest instancją odwoławczą od decyzji komisji.</a:t>
            </a:r>
          </a:p>
          <a:p>
            <a:pPr>
              <a:buNone/>
            </a:pPr>
            <a:r>
              <a:rPr lang="pl-PL" b="1" dirty="0" smtClean="0"/>
              <a:t>4. Na początku maja strona internetowa   </a:t>
            </a:r>
            <a:r>
              <a:rPr lang="pl-PL" b="1" dirty="0" err="1" smtClean="0"/>
              <a:t>www.slaskie.edu.com.pl</a:t>
            </a:r>
            <a:r>
              <a:rPr lang="pl-PL" b="1" dirty="0" smtClean="0"/>
              <a:t> jest już dostępna                    </a:t>
            </a:r>
            <a:r>
              <a:rPr lang="pl-PL" dirty="0" smtClean="0"/>
              <a:t>i szkoły zamieszczają tam ofertę edukacyjną                               i szczegółowy opis każdej klasy.</a:t>
            </a:r>
          </a:p>
          <a:p>
            <a:pPr>
              <a:buNone/>
            </a:pPr>
            <a:r>
              <a:rPr lang="pl-PL" dirty="0" smtClean="0"/>
              <a:t> </a:t>
            </a:r>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b="1" dirty="0" smtClean="0"/>
              <a:t>    Kandydat może się logować do 3 szkół w woj. śląskim- mogą to być 3 szkoły                                         w Częstochowie lub w trzech różnych miejscowościach woj. śląskiego, </a:t>
            </a:r>
            <a:r>
              <a:rPr lang="pl-PL" b="1" dirty="0" err="1" smtClean="0"/>
              <a:t>np.Częstochowa</a:t>
            </a:r>
            <a:r>
              <a:rPr lang="pl-PL" b="1" dirty="0" smtClean="0"/>
              <a:t>, Zawiercie, Sosnowiec. Oprócz tego może się logować w innym województwie (także do 3 szkół).</a:t>
            </a:r>
            <a:r>
              <a:rPr lang="pl-PL" dirty="0" smtClean="0"/>
              <a:t> </a:t>
            </a:r>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pl-PL" sz="3200" b="1" dirty="0" smtClean="0"/>
              <a:t>I etap-to składanie wniosków</a:t>
            </a:r>
            <a:r>
              <a:rPr lang="pl-PL" sz="3200" dirty="0" smtClean="0"/>
              <a:t>-trwa miesiąc- od połowy maja- do połowy czerwca </a:t>
            </a:r>
            <a:endParaRPr lang="pl-PL" sz="3200"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Kandydat  na stronie  </a:t>
            </a:r>
            <a:r>
              <a:rPr lang="pl-PL" dirty="0" err="1" smtClean="0">
                <a:solidFill>
                  <a:schemeClr val="accent1"/>
                </a:solidFill>
              </a:rPr>
              <a:t>www</a:t>
            </a:r>
            <a:r>
              <a:rPr lang="pl-PL" dirty="0" err="1" smtClean="0">
                <a:solidFill>
                  <a:schemeClr val="tx2">
                    <a:lumMod val="60000"/>
                    <a:lumOff val="40000"/>
                  </a:schemeClr>
                </a:solidFill>
              </a:rPr>
              <a:t>.</a:t>
            </a:r>
            <a:r>
              <a:rPr lang="pl-PL" dirty="0" err="1" smtClean="0">
                <a:solidFill>
                  <a:srgbClr val="0070C0"/>
                </a:solidFill>
              </a:rPr>
              <a:t>slaskie.edu.com.pl</a:t>
            </a:r>
            <a:r>
              <a:rPr lang="pl-PL" dirty="0" smtClean="0">
                <a:solidFill>
                  <a:srgbClr val="0070C0"/>
                </a:solidFill>
              </a:rPr>
              <a:t> </a:t>
            </a:r>
            <a:r>
              <a:rPr lang="pl-PL" dirty="0" smtClean="0"/>
              <a:t>tworzy konto i wypełnia wniosek. </a:t>
            </a:r>
          </a:p>
          <a:p>
            <a:pPr>
              <a:buNone/>
            </a:pPr>
            <a:r>
              <a:rPr lang="pl-PL" dirty="0" smtClean="0"/>
              <a:t>    Po przestudiowaniu oferty edukacyjnej kandydat wybiera konkretne szkoły i klasy. Wybór szkoły powinien być zgodny z zainteresowaniami i możliwościami ucznia.</a:t>
            </a:r>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Szkoły należy ułożyć według preferencji tzn. uwzględniając poziom  zainteresowania  ucznia daną placówką.   Szkoła pierwszego wyboru to ta, na której zależy uczniowi najbardziej .</a:t>
            </a:r>
            <a:r>
              <a:rPr lang="pl-PL" dirty="0" smtClean="0">
                <a:sym typeface="Symbol"/>
              </a:rPr>
              <a:t></a:t>
            </a:r>
            <a:endParaRPr lang="pl-PL" dirty="0" smtClean="0"/>
          </a:p>
          <a:p>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Można wybierać klasy w dowolnej kolejności w obrębie trzech szkół. Jednak</a:t>
            </a:r>
            <a:r>
              <a:rPr lang="pl-PL" b="1" dirty="0" smtClean="0"/>
              <a:t> kolejność dokonanych wyborów jest bardzo ważna </a:t>
            </a:r>
            <a:r>
              <a:rPr lang="pl-PL" dirty="0" smtClean="0"/>
              <a:t>(bo </a:t>
            </a:r>
            <a:r>
              <a:rPr lang="pl-PL" dirty="0" err="1" smtClean="0"/>
              <a:t>wg</a:t>
            </a:r>
            <a:r>
              <a:rPr lang="pl-PL" dirty="0" smtClean="0"/>
              <a:t>. niej system będzie szukał dla ucznia miejsca)</a:t>
            </a:r>
            <a:br>
              <a:rPr lang="pl-PL" dirty="0" smtClean="0"/>
            </a:br>
            <a:endParaRPr lang="pl-P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1422</Words>
  <Application>Microsoft Office PowerPoint</Application>
  <PresentationFormat>Pokaz na ekranie (4:3)</PresentationFormat>
  <Paragraphs>72</Paragraphs>
  <Slides>29</Slides>
  <Notes>0</Notes>
  <HiddenSlides>0</HiddenSlides>
  <MMClips>0</MMClips>
  <ScaleCrop>false</ScaleCrop>
  <HeadingPairs>
    <vt:vector size="4" baseType="variant">
      <vt:variant>
        <vt:lpstr>Motyw</vt:lpstr>
      </vt:variant>
      <vt:variant>
        <vt:i4>1</vt:i4>
      </vt:variant>
      <vt:variant>
        <vt:lpstr>Tytuły slajdów</vt:lpstr>
      </vt:variant>
      <vt:variant>
        <vt:i4>29</vt:i4>
      </vt:variant>
    </vt:vector>
  </HeadingPairs>
  <TitlesOfParts>
    <vt:vector size="30" baseType="lpstr">
      <vt:lpstr>Motyw pakietu Office</vt:lpstr>
      <vt:lpstr>REKRUTACJA</vt:lpstr>
      <vt:lpstr>Prezentacja programu PowerPoint</vt:lpstr>
      <vt:lpstr>Prezentacja programu PowerPoint</vt:lpstr>
      <vt:lpstr>Prezentacja programu PowerPoint</vt:lpstr>
      <vt:lpstr>Prezentacja programu PowerPoint</vt:lpstr>
      <vt:lpstr>Prezentacja programu PowerPoint</vt:lpstr>
      <vt:lpstr>I etap-to składanie wniosków-trwa miesiąc- od połowy maja- do połowy czerwca </vt:lpstr>
      <vt:lpstr>Prezentacja programu PowerPoint</vt:lpstr>
      <vt:lpstr>Prezentacja programu PowerPoint</vt:lpstr>
      <vt:lpstr>Prezentacja programu PowerPoint</vt:lpstr>
      <vt:lpstr>Prezentacja programu PowerPoint</vt:lpstr>
      <vt:lpstr>w każdej szkole można wybrać wszystkie klasy</vt:lpstr>
      <vt:lpstr>Prezentacja programu PowerPoint</vt:lpstr>
      <vt:lpstr>Prezentacja programu PowerPoint</vt:lpstr>
      <vt:lpstr>Prezentacja programu PowerPoint</vt:lpstr>
      <vt:lpstr>Prezentacja programu PowerPoint</vt:lpstr>
      <vt:lpstr>Prezentacja programu PowerPoint</vt:lpstr>
      <vt:lpstr>  </vt:lpstr>
      <vt:lpstr> Co powinna zawierać teczka składana w liceum?  </vt:lpstr>
      <vt:lpstr>Prezentacja programu PowerPoint</vt:lpstr>
      <vt:lpstr>Pojawiające się braki</vt:lpstr>
      <vt:lpstr>Prezentacja programu PowerPoint</vt:lpstr>
      <vt:lpstr>Prezentacja programu PowerPoint</vt:lpstr>
      <vt:lpstr>II etap- dostarczenie kopii świadectw </vt:lpstr>
      <vt:lpstr>  Sposób  przydziału uczniów do klas przez system elektronicznej rekrutacji? </vt:lpstr>
      <vt:lpstr>To  oznacza, że:</vt:lpstr>
      <vt:lpstr>III  etap-potwierdzenie woli uczęszczania do danej szkoły-poprzez dostarczenie przez rodzica oryginału świadectwa                             i zaświadczenia o wynikach egzaminu</vt:lpstr>
      <vt:lpstr>PROCEDURA ODWOŁAWCZA </vt:lpstr>
      <vt:lpstr>REKRUTACJA UZUPEŁNIAJĄCA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REKRUTACJA</dc:title>
  <dc:creator>Admin</dc:creator>
  <cp:lastModifiedBy>Klasa 12</cp:lastModifiedBy>
  <cp:revision>42</cp:revision>
  <dcterms:created xsi:type="dcterms:W3CDTF">2018-12-04T19:16:46Z</dcterms:created>
  <dcterms:modified xsi:type="dcterms:W3CDTF">2018-12-10T11:53:07Z</dcterms:modified>
</cp:coreProperties>
</file>