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C2E2-003B-4A48-966D-FEC79834C0E5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F28-15A5-4617-815D-F485023162A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atin typeface="Georgia" pitchFamily="18" charset="0"/>
              </a:rPr>
              <a:t>Wczesne Wspomaganie </a:t>
            </a:r>
            <a:r>
              <a:rPr lang="pl-PL" b="1" dirty="0">
                <a:latin typeface="Georgia" pitchFamily="18" charset="0"/>
              </a:rPr>
              <a:t>R</a:t>
            </a:r>
            <a:r>
              <a:rPr lang="pl-PL" b="1" dirty="0" smtClean="0">
                <a:latin typeface="Georgia" pitchFamily="18" charset="0"/>
              </a:rPr>
              <a:t>ozwoju</a:t>
            </a:r>
            <a:endParaRPr lang="pl-PL" b="1" dirty="0"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Informacje dla rodziców dzieci               w wieku przedszkolnym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i="1" dirty="0" smtClean="0">
                <a:latin typeface="Georgia" panose="02040502050405020303" pitchFamily="18" charset="0"/>
              </a:rPr>
              <a:t>„Dziecko </a:t>
            </a:r>
            <a:r>
              <a:rPr lang="pl-PL" sz="2800" i="1" dirty="0">
                <a:latin typeface="Georgia" panose="02040502050405020303" pitchFamily="18" charset="0"/>
              </a:rPr>
              <a:t>ma prawo być sobą. Ma prawo do popełniania błędów. Ma prawo do posiadania własnego zdania. Ma prawo do szacunku. </a:t>
            </a:r>
            <a:r>
              <a:rPr lang="pl-PL" sz="2800" i="1" dirty="0" smtClean="0">
                <a:latin typeface="Georgia" panose="02040502050405020303" pitchFamily="18" charset="0"/>
              </a:rPr>
              <a:t>                     Nie </a:t>
            </a:r>
            <a:r>
              <a:rPr lang="pl-PL" sz="2800" i="1" dirty="0">
                <a:latin typeface="Georgia" panose="02040502050405020303" pitchFamily="18" charset="0"/>
              </a:rPr>
              <a:t>ma dzieci – są ludzie</a:t>
            </a:r>
            <a:r>
              <a:rPr lang="pl-PL" sz="2800" i="1" dirty="0" smtClean="0">
                <a:latin typeface="Georgia" panose="02040502050405020303" pitchFamily="18" charset="0"/>
              </a:rPr>
              <a:t>.”</a:t>
            </a:r>
            <a:r>
              <a:rPr lang="pl-PL" sz="2800" dirty="0">
                <a:latin typeface="Georgia" panose="02040502050405020303" pitchFamily="18" charset="0"/>
              </a:rPr>
              <a:t/>
            </a:r>
            <a:br>
              <a:rPr lang="pl-PL" sz="2800" dirty="0">
                <a:latin typeface="Georgia" panose="02040502050405020303" pitchFamily="18" charset="0"/>
              </a:rPr>
            </a:br>
            <a:r>
              <a:rPr lang="pl-PL" sz="2800" b="1" dirty="0">
                <a:latin typeface="Georgia" panose="02040502050405020303" pitchFamily="18" charset="0"/>
              </a:rPr>
              <a:t>Janusz </a:t>
            </a:r>
            <a:r>
              <a:rPr lang="pl-PL" sz="2800" b="1" dirty="0" smtClean="0">
                <a:latin typeface="Georgia" panose="02040502050405020303" pitchFamily="18" charset="0"/>
              </a:rPr>
              <a:t>Korczak</a:t>
            </a:r>
          </a:p>
          <a:p>
            <a:pPr marL="0" indent="0">
              <a:buNone/>
            </a:pPr>
            <a:endParaRPr lang="pl-PL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780928"/>
            <a:ext cx="4788024" cy="359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Autofit/>
          </a:bodyPr>
          <a:lstStyle/>
          <a:p>
            <a:r>
              <a:rPr lang="pl-PL" sz="4000" b="1" dirty="0">
                <a:latin typeface="Georgia" pitchFamily="18" charset="0"/>
              </a:rPr>
              <a:t>Każde dziecko od urodzenia jest zdolne do uczenia </a:t>
            </a:r>
            <a:r>
              <a:rPr lang="pl-PL" sz="4000" b="1" dirty="0" smtClean="0">
                <a:latin typeface="Georgia" pitchFamily="18" charset="0"/>
              </a:rPr>
              <a:t>się!</a:t>
            </a:r>
            <a:r>
              <a:rPr lang="pl-PL" sz="4000" b="1" dirty="0"/>
              <a:t/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wietlica\AppData\Local\Microsoft\Windows\INetCache\IE\XE2EQIP4\girl_nature_spring_sun_freedom_happy_cute_joy-103859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5715008" cy="3686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latin typeface="Georgia" pitchFamily="18" charset="0"/>
              </a:rPr>
              <a:t>Jak rozwiać wątpliwości?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itchFamily="34" charset="0"/>
              </a:rPr>
              <a:t>Rodzice, którzy są zaniepokojeni przebiegiem rozwoju swojego dziecka i chcą uzyskać specjalistyczną pomoc powinni zgłosić się do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Powiatowej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Poradni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Psychologiczno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– Pedagogicznej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                   w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Częstochowie.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Powołany tu Zespół Wczesnego Wspomagania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Rozwoju prowadzi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działania diagnostyczne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terapeutyczne skierowane na dziecko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         od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urodzenia do rozpoczęcia edukacji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szkolnej oraz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działania wspierające rodzinę dziecka z zaburzonym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rozwojem.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Decyzję o wydaniu opinii wczesnego wspomagania rozwoju podejmuje zespół orzekający działający przy poradni. Rodzice są informowani o terminie posiedzenia zespołu i mogą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nim uczestniczyć.</a:t>
            </a:r>
          </a:p>
          <a:p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latin typeface="Georgia" panose="02040502050405020303" pitchFamily="18" charset="0"/>
              </a:rPr>
              <a:t>Zajęcia wczesnego wspomagania rozwoju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Zajęcia wczesnego wspomagania rozwoju realizowane są przez zespół specjalistów 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skład którego wchodzą: psycholog, pedagog, logopeda, w razie potrzeby 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tyflopedagog</a:t>
            </a: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surdopedagog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Praca zespołu rozpoczyna się od 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skonstruowania, </a:t>
            </a: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na podstawie wcześniejszej 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diagnozy, </a:t>
            </a: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indywidualnego programu pracy z dzieckiem i jego rodziną. Program jest przedstawiany rodzicom w celu akceptacji proponowanych zadań i sposobów ich realizacji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Zajęcia są realizowane w wymiarze od 4 do 8 godzin miesięcznie. Mogą odbywać się na terenie przedszkola, poradni </a:t>
            </a:r>
            <a:r>
              <a:rPr lang="pl-P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lub w szczególnych przypadkach, </a:t>
            </a: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domu rodzinnego dziecka.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114300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latin typeface="Georgia" panose="02040502050405020303" pitchFamily="18" charset="0"/>
              </a:rPr>
              <a:t>Kto może uczestniczyć w zajęciach wczesnego wspomagania rozwoju?</a:t>
            </a:r>
            <a:endParaRPr lang="pl-PL" sz="3600" b="1" dirty="0">
              <a:latin typeface="Georgia" panose="020405020504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Wczesnym wspomaganiem rozwoju mogą być objęte dzieci, u których rodzice lub lekarze rozpoznali symptomy wskazujące, że rozwój dziecka jest opóźniony lub zaburzony, oraz dzieci z: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zespołami genetycznymi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wadami wzroku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wadami słuchu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autyzmem i pokrewnymi zaburzeniami zachowania 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niepełnosprawnością ruchowa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niepełnosprawnością umysłową</a:t>
            </a:r>
          </a:p>
          <a:p>
            <a:pPr lvl="0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zaburzeniami rozwoju mowy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3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748464" cy="1143000"/>
          </a:xfrm>
        </p:spPr>
        <p:txBody>
          <a:bodyPr>
            <a:noAutofit/>
          </a:bodyPr>
          <a:lstStyle/>
          <a:p>
            <a:r>
              <a:rPr lang="pl-PL" sz="3400" b="1" dirty="0" smtClean="0">
                <a:latin typeface="Georgia" panose="02040502050405020303" pitchFamily="18" charset="0"/>
              </a:rPr>
              <a:t>Co zrobić, aby dziecko </a:t>
            </a:r>
            <a:r>
              <a:rPr lang="pl-PL" sz="3400" b="1" dirty="0">
                <a:latin typeface="Georgia" panose="02040502050405020303" pitchFamily="18" charset="0"/>
              </a:rPr>
              <a:t>zostało objęte zajęciami wczesnego wspomagania </a:t>
            </a:r>
            <a:r>
              <a:rPr lang="pl-PL" sz="3400" b="1" dirty="0" smtClean="0">
                <a:latin typeface="Georgia" panose="02040502050405020303" pitchFamily="18" charset="0"/>
              </a:rPr>
              <a:t>rozwoju?</a:t>
            </a:r>
            <a:endParaRPr lang="pl-PL" sz="3400" dirty="0">
              <a:latin typeface="Georgia" panose="020405020504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zgłosić się do poradni celem wypełnienia wniosku</a:t>
            </a:r>
          </a:p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dostarczyć posiadana dokumentację medyczną</a:t>
            </a:r>
          </a:p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zgłosić się w ustalonym terminie na badania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diagnostyczne</a:t>
            </a:r>
          </a:p>
          <a:p>
            <a:pPr marL="0" lv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Warunkiem </a:t>
            </a:r>
            <a:r>
              <a:rPr lang="pl-PL" sz="28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koniecznym do rozpoczęcia zajęć wczesnego wspomagania rozwoju jest otrzymanie opinii o potrzebie wczesnego wspomagania rozwoju.</a:t>
            </a:r>
            <a:endParaRPr lang="pl-PL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30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Georgia" panose="02040502050405020303" pitchFamily="18" charset="0"/>
              </a:rPr>
              <a:t>Im wcześniej, tym lepiej…</a:t>
            </a:r>
            <a:endParaRPr lang="pl-PL" sz="4000" b="1" dirty="0">
              <a:latin typeface="Georgia" panose="020405020504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8800" u="sng" dirty="0"/>
              <a:t>Za jak najwcześniejszym zdiagnozowaniem zaburzeń oraz podjęciem wspomagania rozwoju dzieci przemawiają następujące przesłanki</a:t>
            </a:r>
            <a:r>
              <a:rPr lang="pl-PL" sz="8800" u="sng" dirty="0" smtClean="0"/>
              <a:t>:</a:t>
            </a:r>
            <a:r>
              <a:rPr lang="pl-PL" sz="8800" u="sng" dirty="0"/>
              <a:t> </a:t>
            </a:r>
            <a:endParaRPr lang="pl-PL" sz="8800" u="sng" dirty="0" smtClean="0"/>
          </a:p>
          <a:p>
            <a:pPr marL="0" indent="0">
              <a:buNone/>
            </a:pPr>
            <a:endParaRPr lang="pl-PL" sz="8000" dirty="0"/>
          </a:p>
          <a:p>
            <a:pPr lvl="0"/>
            <a:r>
              <a:rPr lang="pl-PL" sz="8800" dirty="0"/>
              <a:t>wyjątkowo duża plastyczność centralnego układu nerwowego we wczesnym okresie rozwoju oraz związana z tym możliwość korekcji zaburzonych funkcji </a:t>
            </a:r>
            <a:r>
              <a:rPr lang="pl-PL" sz="8800" dirty="0" smtClean="0"/>
              <a:t>i </a:t>
            </a:r>
            <a:r>
              <a:rPr lang="pl-PL" sz="8800" dirty="0"/>
              <a:t>kompensacji deficytów,</a:t>
            </a:r>
          </a:p>
          <a:p>
            <a:pPr lvl="0"/>
            <a:r>
              <a:rPr lang="pl-PL" sz="8800" dirty="0"/>
              <a:t>możliwość zahamowania rozwoju wielu zaburzeń o postępującym przebiegu, </a:t>
            </a:r>
            <a:r>
              <a:rPr lang="pl-PL" sz="8800" dirty="0" smtClean="0"/>
              <a:t>a </a:t>
            </a:r>
            <a:r>
              <a:rPr lang="pl-PL" sz="8800" dirty="0"/>
              <a:t>czasami nawet całkowitego zatrzymania niekorzystnych zmian,</a:t>
            </a:r>
          </a:p>
          <a:p>
            <a:pPr lvl="0"/>
            <a:r>
              <a:rPr lang="pl-PL" sz="8800" dirty="0"/>
              <a:t>większa podatność małych dzieci na postępowanie rewalidacyjne </a:t>
            </a:r>
            <a:br>
              <a:rPr lang="pl-PL" sz="8800" dirty="0"/>
            </a:br>
            <a:r>
              <a:rPr lang="pl-PL" sz="8800" dirty="0"/>
              <a:t>i w efekcie szybsze postępy usprawniania,</a:t>
            </a:r>
          </a:p>
          <a:p>
            <a:pPr lvl="0"/>
            <a:r>
              <a:rPr lang="pl-PL" sz="8800" dirty="0"/>
              <a:t>łatwiejsze generalizowanie przez dzieci wypracowanych umiejętności i nawyków,</a:t>
            </a:r>
          </a:p>
          <a:p>
            <a:pPr lvl="0"/>
            <a:r>
              <a:rPr lang="pl-PL" sz="8800" dirty="0"/>
              <a:t>zapobieganie narastaniu wraz z wiekiem wielu zaburzeń przez co terapia jest </a:t>
            </a:r>
            <a:r>
              <a:rPr lang="pl-PL" sz="8800" dirty="0" smtClean="0"/>
              <a:t>utrudniona,</a:t>
            </a:r>
          </a:p>
          <a:p>
            <a:pPr lvl="0"/>
            <a:r>
              <a:rPr lang="pl-PL" sz="8800" dirty="0" smtClean="0"/>
              <a:t>większe </a:t>
            </a:r>
            <a:r>
              <a:rPr lang="pl-PL" sz="8800" dirty="0"/>
              <a:t>zaangażowanie rodziców małych dzieci w </a:t>
            </a:r>
            <a:r>
              <a:rPr lang="pl-PL" sz="8800" dirty="0" smtClean="0"/>
              <a:t>terapię.</a:t>
            </a:r>
            <a:endParaRPr lang="pl-PL" sz="88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2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Georgia" panose="02040502050405020303" pitchFamily="18" charset="0"/>
              </a:rPr>
              <a:t>Główne cele wczesnego wspomagania rozwoju.</a:t>
            </a:r>
            <a:endParaRPr lang="pl-PL" b="1" dirty="0">
              <a:latin typeface="Georgia" panose="020405020504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pl-PL" sz="8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Korzyści dla dziecka:</a:t>
            </a:r>
          </a:p>
          <a:p>
            <a:pPr lvl="0"/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zapobieganie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występowaniu i/lub pogłębianiu się nieprawidłowości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 rozwoju psychoruchowym dziecka,</a:t>
            </a:r>
          </a:p>
          <a:p>
            <a:pPr lvl="0"/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pomoc dziecku w pełnym wykorzystaniu potencjału rozwojowego, jakim dysponuje 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zakresie funkcji poznawczych, małej i dużej motoryki, komunikacji,</a:t>
            </a:r>
          </a:p>
          <a:p>
            <a:pPr lvl="0"/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wyzwalanie i wzmacnianie aktywności społecznej, poznawczej i komunikacji dziecka (w tym rozwoju mowy i języka),</a:t>
            </a:r>
          </a:p>
          <a:p>
            <a:pPr lvl="0"/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pomoc dziecku w budowaniu trwałych więzi z najbliższymi osobami,</a:t>
            </a:r>
          </a:p>
          <a:p>
            <a:pPr lvl="0"/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pomoc dziecku w stopniowym osiąganiu coraz większej autonomii,</a:t>
            </a:r>
          </a:p>
          <a:p>
            <a:pPr lvl="0"/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systematyczne dążenie do poprawy jakości życia dziecka, do zapewnienia mu pełnego radości, pozbawionego napięć dzieciństwa, pomimo występującej niepełnosprawności lub zaburzeń rozwoju,</a:t>
            </a:r>
          </a:p>
          <a:p>
            <a:pPr lvl="0"/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przygotowanie dziecka z niepełnosprawnością fizyczną, zmysłów, intelektualną 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psychiczną do korzystania z edukacji w placówkach wychowawczych </a:t>
            </a: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edukacyjnych oraz do prawidłowego współistnienia  w grupie.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80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556792"/>
          </a:xfrm>
        </p:spPr>
        <p:txBody>
          <a:bodyPr>
            <a:noAutofit/>
          </a:bodyPr>
          <a:lstStyle/>
          <a:p>
            <a:r>
              <a:rPr lang="pl-PL" sz="3600" b="1" dirty="0">
                <a:latin typeface="Georgia" panose="02040502050405020303" pitchFamily="18" charset="0"/>
              </a:rPr>
              <a:t>Wczesne wspomaganie rozwoju </a:t>
            </a:r>
            <a:br>
              <a:rPr lang="pl-PL" sz="3600" b="1" dirty="0">
                <a:latin typeface="Georgia" panose="02040502050405020303" pitchFamily="18" charset="0"/>
              </a:rPr>
            </a:br>
            <a:r>
              <a:rPr lang="pl-PL" sz="3600" b="1" dirty="0">
                <a:latin typeface="Georgia" panose="02040502050405020303" pitchFamily="18" charset="0"/>
              </a:rPr>
              <a:t>w odniesieniu do rodziców </a:t>
            </a:r>
            <a:r>
              <a:rPr lang="pl-PL" sz="3600" b="1" dirty="0" smtClean="0">
                <a:latin typeface="Georgia" panose="02040502050405020303" pitchFamily="18" charset="0"/>
              </a:rPr>
              <a:t>                         ma </a:t>
            </a:r>
            <a:r>
              <a:rPr lang="pl-PL" sz="3600" b="1" dirty="0">
                <a:latin typeface="Georgia" panose="02040502050405020303" pitchFamily="18" charset="0"/>
              </a:rPr>
              <a:t>na celu: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2000" dirty="0"/>
              <a:t>podtrzymywanie psychiczne w sytuacji przeżywania szoku, poczucia straty, długotrwałego stresu z powodu urodzenia dziecka określonego jako niepełnosprawne,</a:t>
            </a:r>
          </a:p>
          <a:p>
            <a:pPr lvl="0"/>
            <a:r>
              <a:rPr lang="pl-PL" sz="2000" dirty="0"/>
              <a:t>pomoc rodzicom w procesie adaptacji do warunków życia, wynikających z faktu wychowywania dziecka niepełnosprawnego oraz do kompetentnego organizowania jego życia,</a:t>
            </a:r>
          </a:p>
          <a:p>
            <a:pPr lvl="0"/>
            <a:r>
              <a:rPr lang="pl-PL" sz="2000" dirty="0"/>
              <a:t>pomoc w tworzeniu warunków sprzyjających budowaniu więzi emocjonalnej pomiędzy rodzicami i dzieckiem,</a:t>
            </a:r>
          </a:p>
          <a:p>
            <a:pPr lvl="0"/>
            <a:r>
              <a:rPr lang="pl-PL" sz="2000" dirty="0"/>
              <a:t>pomoc rodzicom w odpowiedniej organizacji środowiska domowego, przystosowanego do specjalnych potrzeb dziecka, z uwzględnieniem również potrzeb zdrowego rodzeństwa,</a:t>
            </a:r>
          </a:p>
          <a:p>
            <a:pPr lvl="0"/>
            <a:r>
              <a:rPr lang="pl-PL" sz="2000" dirty="0"/>
              <a:t>pomoc rodzicom w osiąganiu poczucia kompetencji rodzicielskich i satysfakcji </a:t>
            </a:r>
            <a:r>
              <a:rPr lang="pl-PL" sz="2000" dirty="0" smtClean="0"/>
              <a:t>w </a:t>
            </a:r>
            <a:r>
              <a:rPr lang="pl-PL" sz="2000" dirty="0"/>
              <a:t>procesie wychowania,</a:t>
            </a:r>
          </a:p>
          <a:p>
            <a:pPr lvl="0"/>
            <a:r>
              <a:rPr lang="pl-PL" sz="2000" dirty="0"/>
              <a:t>pomoc rodzicom w budowaniu realistycznych oczekiwań w stosunku do rozwoju dziecka, zgodnych z jego możliwościami i etapem, na jakim się </a:t>
            </a:r>
            <a:r>
              <a:rPr lang="pl-PL" sz="2000" dirty="0" smtClean="0"/>
              <a:t>znajduje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1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485</Words>
  <Application>Microsoft Office PowerPoint</Application>
  <PresentationFormat>Pokaz na ekranie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Georgia</vt:lpstr>
      <vt:lpstr>Motyw pakietu Office</vt:lpstr>
      <vt:lpstr>Wczesne Wspomaganie Rozwoju</vt:lpstr>
      <vt:lpstr>Każde dziecko od urodzenia jest zdolne do uczenia się! </vt:lpstr>
      <vt:lpstr>Jak rozwiać wątpliwości? </vt:lpstr>
      <vt:lpstr>Zajęcia wczesnego wspomagania rozwoju </vt:lpstr>
      <vt:lpstr>Kto może uczestniczyć w zajęciach wczesnego wspomagania rozwoju?</vt:lpstr>
      <vt:lpstr>Co zrobić, aby dziecko zostało objęte zajęciami wczesnego wspomagania rozwoju?</vt:lpstr>
      <vt:lpstr>Im wcześniej, tym lepiej…</vt:lpstr>
      <vt:lpstr>Główne cele wczesnego wspomagania rozwoju.</vt:lpstr>
      <vt:lpstr>Wczesne wspomaganie rozwoju  w odniesieniu do rodziców                          ma na celu: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Wczesne Wspomaganie Rozwoju</dc:title>
  <dc:creator>Swietlica</dc:creator>
  <cp:lastModifiedBy>Kuba</cp:lastModifiedBy>
  <cp:revision>10</cp:revision>
  <dcterms:created xsi:type="dcterms:W3CDTF">2022-11-14T11:23:09Z</dcterms:created>
  <dcterms:modified xsi:type="dcterms:W3CDTF">2023-03-27T20:55:44Z</dcterms:modified>
</cp:coreProperties>
</file>