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68" r:id="rId4"/>
    <p:sldId id="257" r:id="rId5"/>
    <p:sldId id="269" r:id="rId6"/>
    <p:sldId id="270" r:id="rId7"/>
    <p:sldId id="271" r:id="rId8"/>
    <p:sldId id="265" r:id="rId9"/>
    <p:sldId id="258" r:id="rId10"/>
    <p:sldId id="262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2023-05-16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2023-05-16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2023-05-16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2023-05-16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2023-05-16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2023-05-16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2023-05-16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Istota czytania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28673" name="Picture 1" descr="C:\Users\Swietlica\AppData\Local\Microsoft\Windows\INetCache\IE\J8S3RDCS\book_pitched_book_pages_paper_browse_open_scrolled_pressure-42777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214686"/>
            <a:ext cx="4729178" cy="3045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Wskaźniki oceny umiejętności czytania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485805" y="1432236"/>
          <a:ext cx="8086723" cy="5354349"/>
        </p:xfrm>
        <a:graphic>
          <a:graphicData uri="http://schemas.openxmlformats.org/presentationml/2006/ole">
            <p:oleObj spid="_x0000_s19457" name="CorelDRAW" r:id="rId3" imgW="9344025" imgH="619125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2448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1"/>
                </a:solidFill>
              </a:rPr>
              <a:t>Rola i znaczenie umiejętności czytania w życiu współczesnego człowieka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l-PL" sz="2600" dirty="0" smtClean="0"/>
              <a:t>umiejętność czytania należy do podstawowych sprawności instrumentalnych współczesnego człowieka;</a:t>
            </a:r>
          </a:p>
          <a:p>
            <a:pPr lvl="0"/>
            <a:r>
              <a:rPr lang="pl-PL" sz="2600" dirty="0" smtClean="0"/>
              <a:t>umożliwia mu zdobywanie wiedzy ze źródeł pisanych;</a:t>
            </a:r>
          </a:p>
          <a:p>
            <a:pPr lvl="0"/>
            <a:r>
              <a:rPr lang="pl-PL" sz="2600" dirty="0" smtClean="0"/>
              <a:t>zaspakaja w ten sposób jego potrzebę informacji;</a:t>
            </a:r>
          </a:p>
          <a:p>
            <a:pPr lvl="0"/>
            <a:r>
              <a:rPr lang="pl-PL" sz="2600" dirty="0" smtClean="0"/>
              <a:t>warunkuje jego aktywne uczestnictwo w życiu społecznym;</a:t>
            </a:r>
          </a:p>
          <a:p>
            <a:pPr lvl="0"/>
            <a:r>
              <a:rPr lang="pl-PL" sz="2600" dirty="0" smtClean="0"/>
              <a:t>określa możliwości korzystania z dóbr kultury i osiągnięć cywilizacji; </a:t>
            </a:r>
          </a:p>
          <a:p>
            <a:pPr lvl="0"/>
            <a:r>
              <a:rPr lang="pl-PL" sz="2600" b="1" dirty="0" smtClean="0"/>
              <a:t>a w okresie szkolnym warunkuje jego powodzenie w nauce szkolnej i efektywny udział w procesie nauczania-uczenia się.</a:t>
            </a:r>
            <a:endParaRPr lang="pl-PL" sz="26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Czytanie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Czytanie jest jedną z umiejętności językowych człowieka obok pisania, słuchania i mówienia. Jest ono również jedną z podstawowych umiejętności kształtowanych na szczeblu nauczania początkowego. Umiejętność ta tworzy podstawy dalszej edukacji ucznia, gdyż jest narzędziem uczenia się, kiedy dziecko czerpie informacje z książek.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Aspekty umiejętności czytania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l-PL" b="1" dirty="0" smtClean="0"/>
              <a:t>techniczny</a:t>
            </a:r>
            <a:r>
              <a:rPr lang="pl-PL" dirty="0" smtClean="0"/>
              <a:t> - rozpoznawanie, kojarzenie i różnicowanie grafemów i fonemów, umiejętność ich odtwarzania w odpowiednim czasie (technika czytania). Istotą tego aspektu jest odkrycie przez dziecko odpowiedniości między kodem graficznym a kodem fonicznym języka, czyli przekładania języka pisanego na mówiony;</a:t>
            </a:r>
          </a:p>
          <a:p>
            <a:endParaRPr lang="pl-PL" dirty="0" smtClean="0"/>
          </a:p>
          <a:p>
            <a:pPr lvl="0"/>
            <a:r>
              <a:rPr lang="pl-PL" b="1" dirty="0" smtClean="0"/>
              <a:t>semantyczny</a:t>
            </a:r>
            <a:r>
              <a:rPr lang="pl-PL" dirty="0" smtClean="0"/>
              <a:t> - kojarzenie rozpoznanych znaków z posiadanym doświadczeniem, rozumienie dosłowne treści słów i zdań (czytanie ze zrozumieniem);</a:t>
            </a:r>
          </a:p>
          <a:p>
            <a:endParaRPr lang="pl-PL" dirty="0" smtClean="0"/>
          </a:p>
          <a:p>
            <a:pPr lvl="0"/>
            <a:r>
              <a:rPr lang="pl-PL" b="1" dirty="0" smtClean="0"/>
              <a:t>krytyczno-twórczy</a:t>
            </a:r>
            <a:r>
              <a:rPr lang="pl-PL" dirty="0" smtClean="0"/>
              <a:t> - ustosunkowanie się do tekstu, ocena czytanych treści w kontekście własnego doświadczenia, interpretacja tekstu zakładająca rozumienie nie tylko dosłowne, ale także przenośne, umiejętność korzystania z odczytywanych treści.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i="1" dirty="0" smtClean="0"/>
              <a:t>A. Brzezińska: Czytanie i pisanie - nowy język dziecka. Warszawa 1987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Cechy czytania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Czytanie jest </a:t>
            </a:r>
            <a:r>
              <a:rPr lang="pl-PL" b="1" dirty="0" smtClean="0"/>
              <a:t>czynnością</a:t>
            </a:r>
            <a:r>
              <a:rPr lang="pl-PL" dirty="0" smtClean="0"/>
              <a:t> w pełni </a:t>
            </a:r>
            <a:r>
              <a:rPr lang="pl-PL" b="1" dirty="0" smtClean="0"/>
              <a:t>świadomą</a:t>
            </a:r>
            <a:r>
              <a:rPr lang="pl-PL" dirty="0" smtClean="0"/>
              <a:t>. Aby ją opanować, dziecko musi sobie zdawać sprawę z jej struktury, znać jej elementy składowe, sposoby realizacji składających się na nie czynności, a to wymaga specjalnie zorganizowanego nauczania. Umiejętności tej bowiem dziecko nie dziedziczy, ani nie może jej opanować spontanicznie. Do nauki w tym wieku konieczna jest silna motywacja dzieci.</a:t>
            </a:r>
          </a:p>
          <a:p>
            <a:r>
              <a:rPr lang="pl-PL" dirty="0" smtClean="0"/>
              <a:t>Umiejętność czytania ma </a:t>
            </a:r>
            <a:r>
              <a:rPr lang="pl-PL" b="1" dirty="0" smtClean="0"/>
              <a:t>charakter złożony</a:t>
            </a:r>
            <a:r>
              <a:rPr lang="pl-PL" dirty="0" smtClean="0"/>
              <a:t>. Czynność ta jest dokonywana jednocześnie w obrębie analizatora wzrokowego, słuchowego i artykulacyjnego. Prawidłowe funkcjonowanie tych analizatorów umożliwia opanowanie elementarnej techniki czytania, opartej na wzrokowym rozpoznawaniu (identyfikacji i różnicowaniu) liter, kojarzeniu ich z odpowiednimi głoskami, ich syntezie w wyrazy i zdania, a także umiejętności ich artykulacji.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Fazy czytania – faza początkowa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l-PL" sz="2000" dirty="0" smtClean="0"/>
              <a:t>W początkowej fazie opanowywania czynności czytania, każde jej ogniwo jest uświadamiane odrębnie i oddzielnie wykonywane. W miarę ich opanowywania poszczególne ogniwa łączą się ze sobą i są realizowane coraz bardziej płynnie, bez wysiłku, aż do pełnej automatyzacji, gdzie przebieg czynności przestaje być uświadamiany. Wymaga to jednak długiego okresu ćwiczeń. </a:t>
            </a:r>
          </a:p>
          <a:p>
            <a:r>
              <a:rPr lang="pl-PL" sz="2000" dirty="0" smtClean="0"/>
              <a:t>W nauce w tym okresie wykorzystuje się możliwości percepcyjne </a:t>
            </a:r>
            <a:r>
              <a:rPr lang="pl-PL" sz="2000" dirty="0" err="1" smtClean="0"/>
              <a:t>sześcio</a:t>
            </a:r>
            <a:r>
              <a:rPr lang="pl-PL" sz="2000" dirty="0" smtClean="0"/>
              <a:t>- siedmioletniego dziecka, czyli percepcję subiektywną, rozpoznawanie wyrazów po jakiejś jednej zapamiętanej literze, po jakichś właściwościach przypadkowych, po swoistych szczegółach kształtu liter, gdzie słowa przedstawiają przedmioty znane młodemu czytelnikowi.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Fazy czytania – faza automatyzacji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l-PL" sz="2000" dirty="0" smtClean="0"/>
              <a:t>Z chwilą osiągnięcia fazy automatyzacji czynności czytania, rolę wiodącą zaczyna pełnić rozumienie. Na tym poziomie dziecko jest w stanie odczytywać sens wyrazów i zdań, co jest istotą rozumienia czytanego tekstu. I chociaż rozumienie uzależnione jest od procesu dekodowania, to jednak samo dekodowanie nie oddziałuje bezpośrednio na proces rozumienia. </a:t>
            </a:r>
          </a:p>
          <a:p>
            <a:r>
              <a:rPr lang="pl-PL" sz="2000" dirty="0" smtClean="0"/>
              <a:t>Innymi słowy nie zawsze czytane wyrazy wiążą się z realnymi wyobrażeniami przedmiotów i zjawisk. Dlatego błędne jest dążenie do doskonalenia u dzieci wyłącznie strony technicznej czytania, bez rozwijania rozumienia tekstów.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Fazy nabywania umiejętności czytania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buNone/>
            </a:pPr>
            <a:r>
              <a:rPr lang="pl-PL" sz="3400" b="1" dirty="0" smtClean="0">
                <a:solidFill>
                  <a:schemeClr val="tx1"/>
                </a:solidFill>
              </a:rPr>
              <a:t>faza logograficzna (przedfonemowa) – </a:t>
            </a:r>
            <a:r>
              <a:rPr lang="pl-PL" sz="3400" dirty="0" smtClean="0">
                <a:solidFill>
                  <a:schemeClr val="tx1"/>
                </a:solidFill>
              </a:rPr>
              <a:t>polega na wzrokowym rozpoznawaniu minimum cech przekazu poprzez uruchomienie wzrokowej pamięci obrazu wyrazu wcześniej poznanego. Umożliwia ona odczytywanie poznanych i utrwalonych wyrazów.</a:t>
            </a:r>
          </a:p>
          <a:p>
            <a:pPr lvl="1">
              <a:buNone/>
            </a:pPr>
            <a:r>
              <a:rPr lang="pl-PL" sz="3400" b="1" dirty="0" smtClean="0">
                <a:solidFill>
                  <a:schemeClr val="tx1"/>
                </a:solidFill>
              </a:rPr>
              <a:t>faza alfabetyczna (fonologiczna) –</a:t>
            </a:r>
            <a:r>
              <a:rPr lang="pl-PL" sz="3400" dirty="0" smtClean="0">
                <a:solidFill>
                  <a:schemeClr val="tx1"/>
                </a:solidFill>
              </a:rPr>
              <a:t> charakteryzuje się  stosowaniem techniki czytania głoskami, czyli przyporządkowania kolejnym literom odpowiednich fonemów, by w konsekwencji dokonać ich syntezy.</a:t>
            </a:r>
          </a:p>
          <a:p>
            <a:pPr lvl="1">
              <a:buNone/>
            </a:pPr>
            <a:r>
              <a:rPr lang="pl-PL" sz="3400" b="1" dirty="0" smtClean="0">
                <a:solidFill>
                  <a:schemeClr val="tx1"/>
                </a:solidFill>
              </a:rPr>
              <a:t>faza ortograficzna – </a:t>
            </a:r>
            <a:r>
              <a:rPr lang="pl-PL" sz="3400" dirty="0" smtClean="0">
                <a:solidFill>
                  <a:schemeClr val="tx1"/>
                </a:solidFill>
              </a:rPr>
              <a:t>cechuje się umiejętnością rozpoznawania struktur wewnątrzsylabowych, sylab, morfemów, czyli najmniejszych znaczeniowo niepodzielnych cząstek wyrazów określających także stosunki gramatyczne. W tej fazie wykorzystywana jest technika sylabizowania i całościowego czytania.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i="1" dirty="0" smtClean="0"/>
              <a:t>za A. Maurer (red): Program kształtowania świadomości fonologicznej dla dzieci przedszkolnych i szkolnych. Kraków 1997. </a:t>
            </a:r>
            <a:endParaRPr lang="pl-PL" sz="20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Aspekty gotowości do nauki czytania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l-PL" sz="3100" b="1" dirty="0" smtClean="0"/>
              <a:t>gotowość psychomotoryczna – </a:t>
            </a:r>
            <a:r>
              <a:rPr lang="pl-PL" sz="3100" dirty="0" smtClean="0"/>
              <a:t>jej istotą jest ukształtowanie się u dziecka tych wszystkich umiejętności i sprawności, które decydują o sprawnym opanowaniu techniki czytania. Są to m.in.: prawidłowa wymowa, prawidłowy poziom percepcji wzrokowej i słuchowej oraz właściwa koordynacja wzrokowo-słuchowo-ruchowa;</a:t>
            </a:r>
          </a:p>
          <a:p>
            <a:pPr lvl="0"/>
            <a:r>
              <a:rPr lang="pl-PL" sz="3100" b="1" dirty="0" smtClean="0"/>
              <a:t>gotowość słownikowo-pojęciowa – </a:t>
            </a:r>
            <a:r>
              <a:rPr lang="pl-PL" sz="3100" dirty="0" smtClean="0"/>
              <a:t>opanowanie  umiejętności operowania posiadaną wiedzą i doświadczeniem językowym, umożliwiające właściwe rozumienie słuchanych tekstów;</a:t>
            </a:r>
          </a:p>
          <a:p>
            <a:pPr lvl="0"/>
            <a:r>
              <a:rPr lang="pl-PL" sz="3100" b="1" dirty="0" smtClean="0"/>
              <a:t>gotowość emocjonalno-motywacyjna – </a:t>
            </a:r>
            <a:r>
              <a:rPr lang="pl-PL" sz="3100" dirty="0" smtClean="0"/>
              <a:t>jest rozumienie przez dziecko znaczenia umiejętności czytania dla niego samego oraz tego, co można dzięki niej osiągnąć</a:t>
            </a:r>
            <a:r>
              <a:rPr lang="pl-PL" sz="3100" baseline="30000" dirty="0" smtClean="0"/>
              <a:t> </a:t>
            </a:r>
            <a:r>
              <a:rPr lang="pl-PL" sz="3100" dirty="0" smtClean="0"/>
              <a:t>.</a:t>
            </a:r>
          </a:p>
          <a:p>
            <a:pPr lvl="0"/>
            <a:endParaRPr lang="pl-PL" sz="3100" dirty="0" smtClean="0"/>
          </a:p>
          <a:p>
            <a:pPr>
              <a:buNone/>
            </a:pPr>
            <a:r>
              <a:rPr lang="pl-PL" sz="2300" i="1" dirty="0" smtClean="0"/>
              <a:t>A. Brzezińska: Czytanie i pisanie - nowy język dziecka.  Warszawa 1987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585</Words>
  <Application>Microsoft Office PowerPoint</Application>
  <PresentationFormat>Pokaz na ekranie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2" baseType="lpstr">
      <vt:lpstr>Miejski</vt:lpstr>
      <vt:lpstr>CorelDRAW</vt:lpstr>
      <vt:lpstr>Istota czytania</vt:lpstr>
      <vt:lpstr>Rola i znaczenie umiejętności czytania w życiu współczesnego człowieka</vt:lpstr>
      <vt:lpstr>Czytanie</vt:lpstr>
      <vt:lpstr>Aspekty umiejętności czytania</vt:lpstr>
      <vt:lpstr>Cechy czytania</vt:lpstr>
      <vt:lpstr>Fazy czytania – faza początkowa</vt:lpstr>
      <vt:lpstr>Fazy czytania – faza automatyzacji</vt:lpstr>
      <vt:lpstr>Fazy nabywania umiejętności czytania</vt:lpstr>
      <vt:lpstr>Aspekty gotowości do nauki czytania</vt:lpstr>
      <vt:lpstr>Wskaźniki oceny umiejętności czytania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Istota czytania</dc:title>
  <dc:creator>Basia</dc:creator>
  <cp:lastModifiedBy>Swietlica</cp:lastModifiedBy>
  <cp:revision>8</cp:revision>
  <dcterms:created xsi:type="dcterms:W3CDTF">2010-03-03T11:02:24Z</dcterms:created>
  <dcterms:modified xsi:type="dcterms:W3CDTF">2023-05-16T13:06:47Z</dcterms:modified>
</cp:coreProperties>
</file>