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22E78A-3510-4259-A1BE-ADDCBEC6BE56}" type="datetimeFigureOut">
              <a:rPr lang="pl-PL" smtClean="0"/>
              <a:t>2020-02-03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0DC385-C38A-414F-A964-858792CBC75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>"Development of </a:t>
            </a:r>
            <a:r>
              <a:rPr lang="pl-PL" i="1" dirty="0" err="1" smtClean="0"/>
              <a:t>Key</a:t>
            </a:r>
            <a:r>
              <a:rPr lang="pl-PL" i="1" dirty="0" smtClean="0"/>
              <a:t> </a:t>
            </a:r>
            <a:r>
              <a:rPr lang="pl-PL" i="1" dirty="0" err="1" smtClean="0"/>
              <a:t>Competences</a:t>
            </a:r>
            <a:r>
              <a:rPr lang="pl-PL" i="1" dirty="0" smtClean="0"/>
              <a:t> </a:t>
            </a:r>
            <a:r>
              <a:rPr lang="pl-PL" i="1" dirty="0" err="1" smtClean="0"/>
              <a:t>Guarantee</a:t>
            </a:r>
            <a:r>
              <a:rPr lang="pl-PL" i="1" dirty="0" smtClean="0"/>
              <a:t> of </a:t>
            </a:r>
            <a:r>
              <a:rPr lang="pl-PL" i="1" dirty="0" err="1" smtClean="0"/>
              <a:t>Students</a:t>
            </a:r>
            <a:r>
              <a:rPr lang="pl-PL" i="1" dirty="0" smtClean="0"/>
              <a:t> </a:t>
            </a:r>
            <a:r>
              <a:rPr lang="pl-PL" i="1" dirty="0" err="1" smtClean="0"/>
              <a:t>Educational</a:t>
            </a:r>
            <a:r>
              <a:rPr lang="pl-PL" i="1" dirty="0" smtClean="0"/>
              <a:t> </a:t>
            </a:r>
            <a:r>
              <a:rPr lang="pl-PL" i="1" dirty="0" err="1" smtClean="0"/>
              <a:t>Success</a:t>
            </a:r>
            <a:r>
              <a:rPr lang="pl-PL" i="1" dirty="0" smtClean="0"/>
              <a:t>"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7772400" cy="2120232"/>
          </a:xfrm>
        </p:spPr>
        <p:txBody>
          <a:bodyPr>
            <a:normAutofit/>
          </a:bodyPr>
          <a:lstStyle/>
          <a:p>
            <a:r>
              <a:rPr lang="pl-PL" b="1" dirty="0" smtClean="0"/>
              <a:t>Projekt szkoleniowy dla nauczycieli.</a:t>
            </a:r>
          </a:p>
          <a:p>
            <a:r>
              <a:rPr lang="pl-PL" b="1" dirty="0" smtClean="0"/>
              <a:t>Akcja Kluczowa KA101 – </a:t>
            </a:r>
            <a:r>
              <a:rPr lang="pl-PL" b="1" dirty="0" err="1" smtClean="0"/>
              <a:t>Job-shadowing</a:t>
            </a:r>
            <a:r>
              <a:rPr lang="pl-PL" b="1" dirty="0" smtClean="0"/>
              <a:t>.</a:t>
            </a:r>
          </a:p>
          <a:p>
            <a:r>
              <a:rPr lang="pl-PL" b="1" dirty="0" smtClean="0"/>
              <a:t>12.-18.01.2020r. Humanitas </a:t>
            </a:r>
            <a:r>
              <a:rPr lang="pl-PL" b="1" dirty="0" err="1" smtClean="0"/>
              <a:t>Bilingual</a:t>
            </a:r>
            <a:r>
              <a:rPr lang="pl-PL" b="1" dirty="0" smtClean="0"/>
              <a:t>                             Torrejon de Ardoz, Hiszpania</a:t>
            </a:r>
            <a:endParaRPr lang="pl-PL" b="1" dirty="0"/>
          </a:p>
        </p:txBody>
      </p:sp>
      <p:pic>
        <p:nvPicPr>
          <p:cNvPr id="2050" name="Picture 2" descr="J:\erasmus-plu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229200"/>
            <a:ext cx="5380884" cy="123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Ponad 60% zajęć prowadzonych                                   w języku angielskim.</a:t>
            </a:r>
            <a:endParaRPr lang="pl-PL" sz="2400" dirty="0"/>
          </a:p>
        </p:txBody>
      </p:sp>
      <p:pic>
        <p:nvPicPr>
          <p:cNvPr id="4" name="Symbol zastępczy zawartości 3" descr="20200118_172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3630904" cy="4187825"/>
          </a:xfrm>
        </p:spPr>
      </p:pic>
      <p:pic>
        <p:nvPicPr>
          <p:cNvPr id="5" name="Obraz 4" descr="20200114_093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48680"/>
            <a:ext cx="251068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183880" cy="105156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Development of Key Competences Guarantee </a:t>
            </a:r>
            <a:r>
              <a:rPr lang="en-US" sz="2400" dirty="0" smtClean="0"/>
              <a:t>of</a:t>
            </a:r>
            <a:r>
              <a:rPr lang="pl-PL" sz="2400" dirty="0" smtClean="0"/>
              <a:t> 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 </a:t>
            </a:r>
            <a:r>
              <a:rPr lang="pl-PL" sz="2400" dirty="0" err="1" smtClean="0"/>
              <a:t>Educational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Success</a:t>
            </a:r>
            <a:r>
              <a:rPr lang="pl-PL" sz="2400" dirty="0" smtClean="0"/>
              <a:t> </a:t>
            </a:r>
            <a:r>
              <a:rPr lang="pl-PL" sz="2400" dirty="0" smtClean="0"/>
              <a:t>– Rozwój Kompetencji </a:t>
            </a:r>
            <a:r>
              <a:rPr lang="pl-PL" sz="2400" dirty="0" smtClean="0"/>
              <a:t>Kadry Szkolnej w zakresie </a:t>
            </a:r>
            <a:r>
              <a:rPr lang="pl-PL" sz="2400" dirty="0" smtClean="0"/>
              <a:t>uczenia się </a:t>
            </a:r>
            <a:r>
              <a:rPr lang="pl-PL" sz="2400" dirty="0" smtClean="0"/>
              <a:t>i nauczania </a:t>
            </a:r>
            <a:r>
              <a:rPr lang="pl-PL" sz="2400" dirty="0" smtClean="0"/>
              <a:t>języka angielskiego </a:t>
            </a:r>
            <a:r>
              <a:rPr lang="pl-PL" sz="2400" dirty="0" smtClean="0"/>
              <a:t>jako </a:t>
            </a:r>
            <a:r>
              <a:rPr lang="pl-PL" sz="2400" dirty="0" smtClean="0"/>
              <a:t>języka obcego gwarantem sukcesu edukacyjnego uczniów.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Projekt programu Erasmus+                                                na lata 2019 - 2021.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3074" name="Picture 2" descr="J:\erasmus-plus-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5616624" cy="128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Humanitas </a:t>
            </a:r>
            <a:r>
              <a:rPr lang="pl-PL" dirty="0" err="1" smtClean="0"/>
              <a:t>Bilingual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Humanitas </a:t>
            </a:r>
            <a:r>
              <a:rPr lang="pl-PL" sz="1800" dirty="0" err="1" smtClean="0"/>
              <a:t>Bilingual</a:t>
            </a:r>
            <a:r>
              <a:rPr lang="pl-PL" sz="1800" dirty="0" smtClean="0"/>
              <a:t> to placówka dwujęzyczna składająca się z przedszkola, szkoły podstawowej oraz oddziałów przygotowujących do kontynuacji nauki w liceum. Uczęszczają tam dzieci i młodzież w wieku od 3 do 16 lat. </a:t>
            </a:r>
            <a:endParaRPr lang="pl-PL" sz="1800" dirty="0"/>
          </a:p>
        </p:txBody>
      </p:sp>
      <p:pic>
        <p:nvPicPr>
          <p:cNvPr id="1026" name="Picture 2" descr="D:\zdjęcia\Sapin KA101\20200113_1243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57734"/>
            <a:ext cx="4625975" cy="346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Edukacja dwujęzyczna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każdym etapie edukacyjnym ponad 60% zajęć lekcyjnych prowadzone jest w języku angielskim.</a:t>
            </a:r>
            <a:endParaRPr lang="pl-PL" dirty="0"/>
          </a:p>
        </p:txBody>
      </p:sp>
      <p:pic>
        <p:nvPicPr>
          <p:cNvPr id="4098" name="Picture 2" descr="J:\20200116_101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923928" cy="2941045"/>
          </a:xfrm>
          <a:prstGeom prst="rect">
            <a:avLst/>
          </a:prstGeom>
          <a:noFill/>
        </p:spPr>
      </p:pic>
      <p:pic>
        <p:nvPicPr>
          <p:cNvPr id="4099" name="Picture 3" descr="J:\20200116_133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06099" y="-10477500"/>
            <a:ext cx="7910137" cy="7200000"/>
          </a:xfrm>
          <a:prstGeom prst="rect">
            <a:avLst/>
          </a:prstGeom>
          <a:noFill/>
        </p:spPr>
      </p:pic>
      <p:pic>
        <p:nvPicPr>
          <p:cNvPr id="4100" name="Picture 4" descr="J:\20200116_133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37311" y="-9028384"/>
            <a:ext cx="7910137" cy="7200000"/>
          </a:xfrm>
          <a:prstGeom prst="rect">
            <a:avLst/>
          </a:prstGeom>
          <a:noFill/>
        </p:spPr>
      </p:pic>
      <p:pic>
        <p:nvPicPr>
          <p:cNvPr id="7" name="Obraz 6" descr="20200116_133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988840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Project </a:t>
            </a:r>
            <a:r>
              <a:rPr lang="pl-PL" dirty="0" err="1" smtClean="0"/>
              <a:t>Based</a:t>
            </a:r>
            <a:r>
              <a:rPr lang="pl-PL" dirty="0" smtClean="0"/>
              <a:t> Learning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Na uwagę zasługuje szerokie zastosowanie pracy metodą projektu. Uczniowie na każdym etapie edukacyjnym oraz na każdym przedmiocie realizują zadania projektowe, samodzielnie bądź z pomocą nauczycieli i mentorów. Jest to element obowiązkowy, włączony w proces </a:t>
            </a:r>
            <a:r>
              <a:rPr lang="pl-PL" sz="1800" dirty="0" smtClean="0"/>
              <a:t>nauczania.</a:t>
            </a:r>
            <a:endParaRPr lang="pl-PL" sz="1800" dirty="0"/>
          </a:p>
        </p:txBody>
      </p:sp>
      <p:pic>
        <p:nvPicPr>
          <p:cNvPr id="5" name="Symbol zastępczy zawartości 4" descr="20200118_1725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2376264" cy="2439691"/>
          </a:xfrm>
        </p:spPr>
      </p:pic>
      <p:pic>
        <p:nvPicPr>
          <p:cNvPr id="6" name="Obraz 5" descr="20200116_101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12976"/>
            <a:ext cx="4552506" cy="2560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Szerokie zastosowanie TIK.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Ponadto, szkoła jest świetnie wyposażona, a wszyscy uczniowie klas starszych wyposażeni są w tablety zastępujące im tradycyjne podręczniki.</a:t>
            </a:r>
            <a:endParaRPr lang="pl-PL" dirty="0"/>
          </a:p>
        </p:txBody>
      </p:sp>
      <p:pic>
        <p:nvPicPr>
          <p:cNvPr id="7" name="Symbol zastępczy zawartości 6" descr="20200118_1717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530225"/>
            <a:ext cx="3096343" cy="49430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err="1" smtClean="0"/>
              <a:t>E</a:t>
            </a:r>
            <a:r>
              <a:rPr lang="pl-PL" sz="2800" dirty="0" err="1" smtClean="0"/>
              <a:t>-Twinning</a:t>
            </a:r>
            <a:r>
              <a:rPr lang="pl-PL" sz="2800" dirty="0" smtClean="0"/>
              <a:t> w przedszkolu.</a:t>
            </a:r>
            <a:endParaRPr lang="pl-PL" sz="2800" dirty="0"/>
          </a:p>
        </p:txBody>
      </p:sp>
      <p:pic>
        <p:nvPicPr>
          <p:cNvPr id="4" name="Symbol zastępczy zawartości 3" descr="20200113_102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238" y="701952"/>
            <a:ext cx="8183562" cy="38443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err="1" smtClean="0"/>
              <a:t>Gardening</a:t>
            </a:r>
            <a:r>
              <a:rPr lang="pl-PL" sz="3200" dirty="0" smtClean="0"/>
              <a:t> </a:t>
            </a:r>
            <a:r>
              <a:rPr lang="pl-PL" sz="3200" dirty="0" err="1" smtClean="0"/>
              <a:t>project</a:t>
            </a:r>
            <a:r>
              <a:rPr lang="pl-PL" sz="3200" dirty="0" smtClean="0"/>
              <a:t> – edukacja środowiskowa.</a:t>
            </a:r>
            <a:endParaRPr lang="pl-PL" sz="3200" dirty="0"/>
          </a:p>
        </p:txBody>
      </p:sp>
      <p:pic>
        <p:nvPicPr>
          <p:cNvPr id="4" name="Symbol zastępczy zawartości 3" descr="20200113_124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95936" y="3140968"/>
            <a:ext cx="4546848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Kodowanie w grupach przedszkolnych.</a:t>
            </a:r>
            <a:endParaRPr lang="pl-PL" sz="2800" dirty="0"/>
          </a:p>
        </p:txBody>
      </p:sp>
      <p:pic>
        <p:nvPicPr>
          <p:cNvPr id="4" name="Symbol zastępczy zawartości 3" descr="20200113_095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2862318" cy="50885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Wykorzystanie tabletów zamiast tradycyjnych podręczników.</a:t>
            </a:r>
            <a:endParaRPr lang="pl-PL" sz="2800" dirty="0"/>
          </a:p>
        </p:txBody>
      </p:sp>
      <p:pic>
        <p:nvPicPr>
          <p:cNvPr id="4" name="Symbol zastępczy zawartości 3" descr="20200117_091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</TotalTime>
  <Words>214</Words>
  <Application>Microsoft Office PowerPoint</Application>
  <PresentationFormat>Pokaz na ekranie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Aspekt</vt:lpstr>
      <vt:lpstr>"Development of Key Competences Guarantee of Students Educational Success" </vt:lpstr>
      <vt:lpstr>Humanitas Bilingual</vt:lpstr>
      <vt:lpstr>Edukacja dwujęzyczna</vt:lpstr>
      <vt:lpstr>Project Based Learning</vt:lpstr>
      <vt:lpstr>Szerokie zastosowanie TIK.</vt:lpstr>
      <vt:lpstr>E-Twinning w przedszkolu.</vt:lpstr>
      <vt:lpstr>Gardening project – edukacja środowiskowa.</vt:lpstr>
      <vt:lpstr>Kodowanie w grupach przedszkolnych.</vt:lpstr>
      <vt:lpstr>Wykorzystanie tabletów zamiast tradycyjnych podręczników.</vt:lpstr>
      <vt:lpstr>Ponad 60% zajęć prowadzonych                                   w języku angielskim.</vt:lpstr>
      <vt:lpstr>Development of Key Competences Guarantee of Students Educational Success – Rozwój Kompetencji Kadry Szkolnej w zakresie uczenia się i nauczania języka angielskiego jako języka obcego gwarantem sukcesu edukacyjnego uczniów.  Projekt programu Erasmus+                                                na lata 2019 - 2021.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"Development of Key Competences Guarantee of Students Educational Success"</dc:title>
  <dc:creator>malwina</dc:creator>
  <cp:lastModifiedBy>malwina</cp:lastModifiedBy>
  <cp:revision>5</cp:revision>
  <dcterms:created xsi:type="dcterms:W3CDTF">2020-02-03T12:32:55Z</dcterms:created>
  <dcterms:modified xsi:type="dcterms:W3CDTF">2020-02-03T13:18:24Z</dcterms:modified>
</cp:coreProperties>
</file>