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82" r:id="rId5"/>
    <p:sldId id="283" r:id="rId6"/>
    <p:sldId id="284" r:id="rId7"/>
    <p:sldId id="286" r:id="rId8"/>
    <p:sldId id="287" r:id="rId9"/>
    <p:sldId id="291" r:id="rId10"/>
    <p:sldId id="289" r:id="rId11"/>
    <p:sldId id="290" r:id="rId12"/>
    <p:sldId id="288" r:id="rId13"/>
    <p:sldId id="28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9/30/2020</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79133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9/30/2020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73977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9/30/2020</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3680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9/30/2020</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65116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9/30/2020</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19386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9/30/2020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45993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9/30/2020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07174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9/30/2020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58143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9/30/2020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47817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9/30/2020</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28855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9/30/2020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19146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9/30/2020</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978907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s://hejsweden.com/en/typical-swedish-food/" TargetMode="External"/><Relationship Id="rId2" Type="http://schemas.openxmlformats.org/officeDocument/2006/relationships/hyperlink" Target="https://www.bbcgoodfood.com/howto/guide/top-10-foods-try-sweden" TargetMode="External"/><Relationship Id="rId1" Type="http://schemas.openxmlformats.org/officeDocument/2006/relationships/slideLayout" Target="../slideLayouts/slideLayout2.xml"/><Relationship Id="rId5" Type="http://schemas.openxmlformats.org/officeDocument/2006/relationships/hyperlink" Target="https://www.swedishnomad.com/traditional-swedish-food/" TargetMode="External"/><Relationship Id="rId4" Type="http://schemas.openxmlformats.org/officeDocument/2006/relationships/hyperlink" Target="https://www.tasteatlas.com/50-most-popular-foods-in-swede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hyperlink" Target="https://www.swedishnomad.com/facts-about-vikings/" TargetMode="External"/><Relationship Id="rId5" Type="http://schemas.openxmlformats.org/officeDocument/2006/relationships/hyperlink" Target="https://www.swedishnomad.com/danish-food/" TargetMode="External"/><Relationship Id="rId4" Type="http://schemas.openxmlformats.org/officeDocument/2006/relationships/hyperlink" Target="https://www.swedishnomad.com/norwegian-food/"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bbcgoodfood.com/glossary/herring" TargetMode="Externa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875485B9-8EE1-447A-9C08-F7D6B532A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963707F-B98C-4143-AFCF-D6B56C975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4059" y="457200"/>
            <a:ext cx="5010912"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40">
            <a:extLst>
              <a:ext uri="{FF2B5EF4-FFF2-40B4-BE49-F238E27FC236}">
                <a16:creationId xmlns:a16="http://schemas.microsoft.com/office/drawing/2014/main" id="{88D2DFBB-460D-4ECB-BD76-509C99DAD6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5583" y="601197"/>
            <a:ext cx="5009388" cy="5789368"/>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1FC5398-C628-478A-822A-BE6CBC51559B}"/>
              </a:ext>
            </a:extLst>
          </p:cNvPr>
          <p:cNvSpPr>
            <a:spLocks noGrp="1"/>
          </p:cNvSpPr>
          <p:nvPr>
            <p:ph type="ctrTitle"/>
          </p:nvPr>
        </p:nvSpPr>
        <p:spPr>
          <a:xfrm>
            <a:off x="722827" y="4008182"/>
            <a:ext cx="4320227" cy="914400"/>
          </a:xfrm>
        </p:spPr>
        <p:txBody>
          <a:bodyPr>
            <a:normAutofit/>
          </a:bodyPr>
          <a:lstStyle/>
          <a:p>
            <a:r>
              <a:rPr lang="en-US" sz="4000" dirty="0">
                <a:solidFill>
                  <a:srgbClr val="FFFFFF"/>
                </a:solidFill>
              </a:rPr>
              <a:t>Swedish cuisine</a:t>
            </a:r>
          </a:p>
        </p:txBody>
      </p:sp>
      <p:sp>
        <p:nvSpPr>
          <p:cNvPr id="3" name="Subtitle 2">
            <a:extLst>
              <a:ext uri="{FF2B5EF4-FFF2-40B4-BE49-F238E27FC236}">
                <a16:creationId xmlns:a16="http://schemas.microsoft.com/office/drawing/2014/main" id="{07730D41-D3A4-4CFC-91DC-62E6A5AE503B}"/>
              </a:ext>
            </a:extLst>
          </p:cNvPr>
          <p:cNvSpPr>
            <a:spLocks noGrp="1"/>
          </p:cNvSpPr>
          <p:nvPr>
            <p:ph type="subTitle" idx="1"/>
          </p:nvPr>
        </p:nvSpPr>
        <p:spPr>
          <a:xfrm>
            <a:off x="722826" y="5543549"/>
            <a:ext cx="4320228" cy="713253"/>
          </a:xfrm>
        </p:spPr>
        <p:txBody>
          <a:bodyPr>
            <a:normAutofit/>
          </a:bodyPr>
          <a:lstStyle/>
          <a:p>
            <a:r>
              <a:rPr lang="en-US" sz="1800" dirty="0">
                <a:solidFill>
                  <a:srgbClr val="FFFFFF">
                    <a:alpha val="75000"/>
                  </a:srgbClr>
                </a:solidFill>
              </a:rPr>
              <a:t>Latvian team</a:t>
            </a:r>
          </a:p>
        </p:txBody>
      </p:sp>
      <p:pic>
        <p:nvPicPr>
          <p:cNvPr id="4" name="Picture 3">
            <a:extLst>
              <a:ext uri="{FF2B5EF4-FFF2-40B4-BE49-F238E27FC236}">
                <a16:creationId xmlns:a16="http://schemas.microsoft.com/office/drawing/2014/main" id="{115B83D0-0F70-448F-A945-721711AE6B92}"/>
              </a:ext>
            </a:extLst>
          </p:cNvPr>
          <p:cNvPicPr>
            <a:picLocks noChangeAspect="1"/>
          </p:cNvPicPr>
          <p:nvPr/>
        </p:nvPicPr>
        <p:blipFill>
          <a:blip r:embed="rId3"/>
          <a:stretch>
            <a:fillRect/>
          </a:stretch>
        </p:blipFill>
        <p:spPr>
          <a:xfrm>
            <a:off x="5846514" y="322487"/>
            <a:ext cx="5710061" cy="1265285"/>
          </a:xfrm>
          <a:prstGeom prst="rect">
            <a:avLst/>
          </a:prstGeom>
        </p:spPr>
      </p:pic>
      <p:pic>
        <p:nvPicPr>
          <p:cNvPr id="5" name="Picture 4" descr="A bowl of oranges ">
            <a:extLst>
              <a:ext uri="{FF2B5EF4-FFF2-40B4-BE49-F238E27FC236}">
                <a16:creationId xmlns:a16="http://schemas.microsoft.com/office/drawing/2014/main" id="{46FD3043-02B3-4F91-A2CB-FF01D76F3FD5}"/>
              </a:ext>
            </a:extLst>
          </p:cNvPr>
          <p:cNvPicPr>
            <a:picLocks noChangeAspect="1"/>
          </p:cNvPicPr>
          <p:nvPr/>
        </p:nvPicPr>
        <p:blipFill rotWithShape="1">
          <a:blip r:embed="rId4">
            <a:extLst>
              <a:ext uri="{28A0092B-C50C-407E-A947-70E740481C1C}">
                <a14:useLocalDpi xmlns:a14="http://schemas.microsoft.com/office/drawing/2010/main" val="0"/>
              </a:ext>
            </a:extLst>
          </a:blip>
          <a:srcRect r="-1" b="-1"/>
          <a:stretch/>
        </p:blipFill>
        <p:spPr>
          <a:xfrm rot="553157">
            <a:off x="1692215" y="1137349"/>
            <a:ext cx="2924215" cy="2653724"/>
          </a:xfrm>
          <a:prstGeom prst="rect">
            <a:avLst/>
          </a:prstGeom>
        </p:spPr>
      </p:pic>
      <p:sp>
        <p:nvSpPr>
          <p:cNvPr id="13" name="TextBox 12">
            <a:extLst>
              <a:ext uri="{FF2B5EF4-FFF2-40B4-BE49-F238E27FC236}">
                <a16:creationId xmlns:a16="http://schemas.microsoft.com/office/drawing/2014/main" id="{5ED2924F-2789-400F-BE53-5F283A958291}"/>
              </a:ext>
            </a:extLst>
          </p:cNvPr>
          <p:cNvSpPr txBox="1"/>
          <p:nvPr/>
        </p:nvSpPr>
        <p:spPr>
          <a:xfrm>
            <a:off x="6982281" y="2304689"/>
            <a:ext cx="3438525" cy="2382383"/>
          </a:xfrm>
          <a:prstGeom prst="rect">
            <a:avLst/>
          </a:prstGeom>
          <a:noFill/>
        </p:spPr>
        <p:txBody>
          <a:bodyPr wrap="square">
            <a:spAutoFit/>
          </a:bodyPr>
          <a:lstStyle/>
          <a:p>
            <a:pPr marL="0" marR="0" algn="ctr">
              <a:lnSpc>
                <a:spcPct val="115000"/>
              </a:lnSpc>
              <a:spcBef>
                <a:spcPts val="0"/>
              </a:spcBef>
              <a:spcAft>
                <a:spcPts val="0"/>
              </a:spcAft>
            </a:pPr>
            <a:r>
              <a:rPr lang="en-GB" sz="2000" b="1" i="1" dirty="0">
                <a:solidFill>
                  <a:schemeClr val="tx2">
                    <a:lumMod val="25000"/>
                  </a:schemeClr>
                </a:solidFill>
                <a:effectLst/>
                <a:latin typeface="Book Antiqua" panose="02040602050305030304" pitchFamily="18" charset="0"/>
                <a:ea typeface="Garamond" panose="02020404030301010803" pitchFamily="18" charset="0"/>
                <a:cs typeface="Times New Roman" panose="02020603050405020304" pitchFamily="18" charset="0"/>
              </a:rPr>
              <a:t>“Learning from the Past to Face the Future: Cultural Heritage in Contrast with Modern Society”</a:t>
            </a:r>
            <a:br>
              <a:rPr lang="en-GB" sz="2000" b="1" i="1" dirty="0">
                <a:solidFill>
                  <a:schemeClr val="tx2">
                    <a:lumMod val="25000"/>
                  </a:schemeClr>
                </a:solidFill>
                <a:effectLst/>
                <a:latin typeface="Book Antiqua" panose="02040602050305030304" pitchFamily="18" charset="0"/>
                <a:ea typeface="Garamond" panose="02020404030301010803" pitchFamily="18" charset="0"/>
                <a:cs typeface="Times New Roman" panose="02020603050405020304" pitchFamily="18" charset="0"/>
              </a:rPr>
            </a:br>
            <a:r>
              <a:rPr lang="en-GB" sz="2000" b="1" i="1" dirty="0">
                <a:solidFill>
                  <a:schemeClr val="tx2">
                    <a:lumMod val="25000"/>
                  </a:schemeClr>
                </a:solidFill>
                <a:effectLst/>
                <a:latin typeface="Book Antiqua" panose="02040602050305030304" pitchFamily="18" charset="0"/>
                <a:ea typeface="Garamond" panose="02020404030301010803" pitchFamily="18" charset="0"/>
                <a:cs typeface="Times New Roman" panose="02020603050405020304" pitchFamily="18" charset="0"/>
              </a:rPr>
              <a:t>(</a:t>
            </a:r>
            <a:r>
              <a:rPr lang="en-US" sz="2000" b="1" i="1" dirty="0">
                <a:solidFill>
                  <a:schemeClr val="tx2">
                    <a:lumMod val="25000"/>
                  </a:schemeClr>
                </a:solidFill>
                <a:effectLst/>
                <a:latin typeface="Book Antiqua" panose="02040602050305030304" pitchFamily="18" charset="0"/>
                <a:ea typeface="Garamond" panose="02020404030301010803" pitchFamily="18" charset="0"/>
                <a:cs typeface="Times New Roman" panose="02020603050405020304" pitchFamily="18" charset="0"/>
              </a:rPr>
              <a:t>2018-1-PL01-KA229-051241_1</a:t>
            </a:r>
            <a:r>
              <a:rPr lang="en-GB" sz="2000" b="1" i="1" dirty="0">
                <a:solidFill>
                  <a:schemeClr val="tx2">
                    <a:lumMod val="25000"/>
                  </a:schemeClr>
                </a:solidFill>
                <a:effectLst/>
                <a:latin typeface="Book Antiqua" panose="02040602050305030304" pitchFamily="18" charset="0"/>
                <a:ea typeface="Garamond" panose="02020404030301010803" pitchFamily="18" charset="0"/>
                <a:cs typeface="Times New Roman" panose="02020603050405020304" pitchFamily="18" charset="0"/>
              </a:rPr>
              <a:t> )</a:t>
            </a:r>
            <a:endParaRPr lang="en-US" sz="1100" dirty="0">
              <a:solidFill>
                <a:schemeClr val="tx2">
                  <a:lumMod val="25000"/>
                </a:schemeClr>
              </a:solidFill>
              <a:effectLst/>
              <a:latin typeface="Garamond" panose="02020404030301010803" pitchFamily="18" charset="0"/>
              <a:ea typeface="Garamond" panose="02020404030301010803" pitchFamily="18" charset="0"/>
              <a:cs typeface="Times New Roman" panose="02020603050405020304" pitchFamily="18" charset="0"/>
            </a:endParaRPr>
          </a:p>
          <a:p>
            <a:pPr marL="0" marR="0" algn="ctr">
              <a:lnSpc>
                <a:spcPct val="150000"/>
              </a:lnSpc>
              <a:spcBef>
                <a:spcPts val="0"/>
              </a:spcBef>
              <a:spcAft>
                <a:spcPts val="0"/>
              </a:spcAft>
            </a:pPr>
            <a:r>
              <a:rPr lang="lv-LV" sz="800" b="1" dirty="0">
                <a:solidFill>
                  <a:schemeClr val="tx2">
                    <a:lumMod val="25000"/>
                  </a:schemeClr>
                </a:solidFill>
                <a:effectLst/>
                <a:latin typeface="Algerian" panose="04020705040A02060702" pitchFamily="82" charset="0"/>
                <a:ea typeface="Garamond" panose="02020404030301010803" pitchFamily="18" charset="0"/>
                <a:cs typeface="Times New Roman" panose="02020603050405020304" pitchFamily="18" charset="0"/>
              </a:rPr>
              <a:t> </a:t>
            </a:r>
            <a:endParaRPr lang="en-US" sz="1100" dirty="0">
              <a:solidFill>
                <a:schemeClr val="tx2">
                  <a:lumMod val="25000"/>
                </a:schemeClr>
              </a:solidFill>
              <a:effectLst/>
              <a:latin typeface="Garamond" panose="02020404030301010803" pitchFamily="18" charset="0"/>
              <a:ea typeface="Garamond" panose="02020404030301010803" pitchFamily="18" charset="0"/>
              <a:cs typeface="Times New Roman" panose="02020603050405020304" pitchFamily="18" charset="0"/>
            </a:endParaRPr>
          </a:p>
        </p:txBody>
      </p:sp>
    </p:spTree>
    <p:extLst>
      <p:ext uri="{BB962C8B-B14F-4D97-AF65-F5344CB8AC3E}">
        <p14:creationId xmlns:p14="http://schemas.microsoft.com/office/powerpoint/2010/main" val="67487362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6465D-41EB-4AE2-BF91-A0CE6E5BC778}"/>
              </a:ext>
            </a:extLst>
          </p:cNvPr>
          <p:cNvSpPr>
            <a:spLocks noGrp="1"/>
          </p:cNvSpPr>
          <p:nvPr>
            <p:ph type="title"/>
          </p:nvPr>
        </p:nvSpPr>
        <p:spPr/>
        <p:txBody>
          <a:bodyPr/>
          <a:lstStyle/>
          <a:p>
            <a:r>
              <a:rPr lang="en-US" dirty="0"/>
              <a:t>Resources</a:t>
            </a:r>
          </a:p>
        </p:txBody>
      </p:sp>
      <p:sp>
        <p:nvSpPr>
          <p:cNvPr id="5" name="TextBox 4">
            <a:extLst>
              <a:ext uri="{FF2B5EF4-FFF2-40B4-BE49-F238E27FC236}">
                <a16:creationId xmlns:a16="http://schemas.microsoft.com/office/drawing/2014/main" id="{DD888EA9-8128-4516-9CB0-522CA503BCDC}"/>
              </a:ext>
            </a:extLst>
          </p:cNvPr>
          <p:cNvSpPr txBox="1"/>
          <p:nvPr/>
        </p:nvSpPr>
        <p:spPr>
          <a:xfrm>
            <a:off x="485775" y="1890876"/>
            <a:ext cx="11220450" cy="2862322"/>
          </a:xfrm>
          <a:prstGeom prst="rect">
            <a:avLst/>
          </a:prstGeom>
          <a:noFill/>
        </p:spPr>
        <p:txBody>
          <a:bodyPr wrap="square">
            <a:spAutoFit/>
          </a:bodyPr>
          <a:lstStyle/>
          <a:p>
            <a:r>
              <a:rPr lang="en-US" dirty="0"/>
              <a:t>https://www.google.com/search?q=swedish+cuisine&amp;sxsrf=ALeKk00TUV9fhaljCE4HbCTsd2aJIjrgQg:1601475192161&amp;tbm=isch&amp;source=iu&amp;ictx=1&amp;fir=TwPrD88Thf_v4M%252Cb9PRIur3SQscDM%252C%252Fm%252F071pt&amp;vet=1&amp;usg=AI4_-kQB6eJK_SUYkDt_zuOjjQjEMGRbuQ&amp;sa=X&amp;ved=2ahUKEwjJ1cf_h5HsAhXDwosKHU1lCNsQ_B16BAgXEAM#imgrc=TwPrD88Thf_v4M</a:t>
            </a:r>
          </a:p>
          <a:p>
            <a:r>
              <a:rPr lang="en-US" dirty="0">
                <a:hlinkClick r:id="rId2">
                  <a:extLst>
                    <a:ext uri="{A12FA001-AC4F-418D-AE19-62706E023703}">
                      <ahyp:hlinkClr xmlns:ahyp="http://schemas.microsoft.com/office/drawing/2018/hyperlinkcolor" val="tx"/>
                    </a:ext>
                  </a:extLst>
                </a:hlinkClick>
              </a:rPr>
              <a:t>https://www.bbcgoodfood.com/howto/guide/top-10-foods-try-sweden</a:t>
            </a:r>
            <a:endParaRPr lang="en-US" dirty="0"/>
          </a:p>
          <a:p>
            <a:r>
              <a:rPr lang="en-US" dirty="0">
                <a:hlinkClick r:id="rId3">
                  <a:extLst>
                    <a:ext uri="{A12FA001-AC4F-418D-AE19-62706E023703}">
                      <ahyp:hlinkClr xmlns:ahyp="http://schemas.microsoft.com/office/drawing/2018/hyperlinkcolor" val="tx"/>
                    </a:ext>
                  </a:extLst>
                </a:hlinkClick>
              </a:rPr>
              <a:t>https://hejsweden.com/en/typical-swedish-food/</a:t>
            </a:r>
            <a:endParaRPr lang="en-US" dirty="0"/>
          </a:p>
          <a:p>
            <a:r>
              <a:rPr lang="en-US" dirty="0">
                <a:hlinkClick r:id="rId4">
                  <a:extLst>
                    <a:ext uri="{A12FA001-AC4F-418D-AE19-62706E023703}">
                      <ahyp:hlinkClr xmlns:ahyp="http://schemas.microsoft.com/office/drawing/2018/hyperlinkcolor" val="tx"/>
                    </a:ext>
                  </a:extLst>
                </a:hlinkClick>
              </a:rPr>
              <a:t>https://www.tasteatlas.com/50-most-popular-foods-in-sweden</a:t>
            </a:r>
            <a:endParaRPr lang="en-US" dirty="0"/>
          </a:p>
          <a:p>
            <a:r>
              <a:rPr lang="en-US" dirty="0">
                <a:hlinkClick r:id="rId5">
                  <a:extLst>
                    <a:ext uri="{A12FA001-AC4F-418D-AE19-62706E023703}">
                      <ahyp:hlinkClr xmlns:ahyp="http://schemas.microsoft.com/office/drawing/2018/hyperlinkcolor" val="tx"/>
                    </a:ext>
                  </a:extLst>
                </a:hlinkClick>
              </a:rPr>
              <a:t>https://www.swedishnomad.com/traditional-swedish-food/</a:t>
            </a:r>
            <a:endParaRPr lang="en-US" dirty="0"/>
          </a:p>
          <a:p>
            <a:endParaRPr lang="en-US" dirty="0"/>
          </a:p>
        </p:txBody>
      </p:sp>
    </p:spTree>
    <p:extLst>
      <p:ext uri="{BB962C8B-B14F-4D97-AF65-F5344CB8AC3E}">
        <p14:creationId xmlns:p14="http://schemas.microsoft.com/office/powerpoint/2010/main" val="2966930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33">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35">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38" name="Rectangle 37">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0150EC9-7E7D-4648-AC38-2A7BCBFB2EF6}"/>
              </a:ext>
            </a:extLst>
          </p:cNvPr>
          <p:cNvSpPr>
            <a:spLocks noGrp="1"/>
          </p:cNvSpPr>
          <p:nvPr>
            <p:ph type="title"/>
          </p:nvPr>
        </p:nvSpPr>
        <p:spPr>
          <a:xfrm>
            <a:off x="284064" y="548639"/>
            <a:ext cx="4173636" cy="851536"/>
          </a:xfrm>
        </p:spPr>
        <p:txBody>
          <a:bodyPr vert="horz" lIns="91440" tIns="45720" rIns="91440" bIns="45720" rtlCol="0" anchor="ctr">
            <a:normAutofit/>
          </a:bodyPr>
          <a:lstStyle/>
          <a:p>
            <a:r>
              <a:rPr lang="en-US" sz="3600" i="0" dirty="0">
                <a:solidFill>
                  <a:schemeClr val="tx1"/>
                </a:solidFill>
                <a:effectLst/>
              </a:rPr>
              <a:t>SWEDISH cuisine</a:t>
            </a:r>
            <a:endParaRPr lang="en-US" sz="3600" dirty="0">
              <a:solidFill>
                <a:schemeClr val="tx1"/>
              </a:solidFill>
            </a:endParaRPr>
          </a:p>
        </p:txBody>
      </p:sp>
      <p:sp>
        <p:nvSpPr>
          <p:cNvPr id="40" name="Rectangle 39">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12" name="Picture 11">
            <a:extLst>
              <a:ext uri="{FF2B5EF4-FFF2-40B4-BE49-F238E27FC236}">
                <a16:creationId xmlns:a16="http://schemas.microsoft.com/office/drawing/2014/main" id="{3BD1AF1B-E6F9-4A77-9D22-FE730A06D784}"/>
              </a:ext>
            </a:extLst>
          </p:cNvPr>
          <p:cNvPicPr>
            <a:picLocks noChangeAspect="1"/>
          </p:cNvPicPr>
          <p:nvPr/>
        </p:nvPicPr>
        <p:blipFill rotWithShape="1">
          <a:blip r:embed="rId3"/>
          <a:srcRect t="3978" r="-1" b="751"/>
          <a:stretch/>
        </p:blipFill>
        <p:spPr>
          <a:xfrm>
            <a:off x="4654295" y="10"/>
            <a:ext cx="7537705" cy="6857990"/>
          </a:xfrm>
          <a:prstGeom prst="rect">
            <a:avLst/>
          </a:prstGeom>
        </p:spPr>
      </p:pic>
      <p:sp>
        <p:nvSpPr>
          <p:cNvPr id="27" name="TextBox 26">
            <a:extLst>
              <a:ext uri="{FF2B5EF4-FFF2-40B4-BE49-F238E27FC236}">
                <a16:creationId xmlns:a16="http://schemas.microsoft.com/office/drawing/2014/main" id="{030156D5-C5D8-41BE-9F6E-09B8CF3F35C1}"/>
              </a:ext>
            </a:extLst>
          </p:cNvPr>
          <p:cNvSpPr txBox="1"/>
          <p:nvPr/>
        </p:nvSpPr>
        <p:spPr>
          <a:xfrm>
            <a:off x="446534" y="1231048"/>
            <a:ext cx="3048000" cy="5078313"/>
          </a:xfrm>
          <a:prstGeom prst="rect">
            <a:avLst/>
          </a:prstGeom>
          <a:noFill/>
        </p:spPr>
        <p:txBody>
          <a:bodyPr wrap="square">
            <a:spAutoFit/>
          </a:bodyPr>
          <a:lstStyle/>
          <a:p>
            <a:pPr algn="l"/>
            <a:r>
              <a:rPr lang="en-GB" i="0" dirty="0">
                <a:effectLst/>
                <a:latin typeface="Arial" panose="020B0604020202020204" pitchFamily="34" charset="0"/>
              </a:rPr>
              <a:t>The Swedish cuisine shares a lot of similarities with </a:t>
            </a:r>
            <a:r>
              <a:rPr lang="en-GB" i="0" strike="noStrike" dirty="0">
                <a:effectLst/>
                <a:latin typeface="Arial" panose="020B0604020202020204" pitchFamily="34" charset="0"/>
                <a:hlinkClick r:id="rId4">
                  <a:extLst>
                    <a:ext uri="{A12FA001-AC4F-418D-AE19-62706E023703}">
                      <ahyp:hlinkClr xmlns:ahyp="http://schemas.microsoft.com/office/drawing/2018/hyperlinkcolor" val="tx"/>
                    </a:ext>
                  </a:extLst>
                </a:hlinkClick>
              </a:rPr>
              <a:t>Norwegian cuisine</a:t>
            </a:r>
            <a:r>
              <a:rPr lang="en-GB" i="0" dirty="0">
                <a:effectLst/>
                <a:latin typeface="Arial" panose="020B0604020202020204" pitchFamily="34" charset="0"/>
              </a:rPr>
              <a:t>, </a:t>
            </a:r>
            <a:r>
              <a:rPr lang="en-GB" i="0" strike="noStrike" dirty="0">
                <a:effectLst/>
                <a:latin typeface="Arial" panose="020B0604020202020204" pitchFamily="34" charset="0"/>
                <a:hlinkClick r:id="rId5">
                  <a:extLst>
                    <a:ext uri="{A12FA001-AC4F-418D-AE19-62706E023703}">
                      <ahyp:hlinkClr xmlns:ahyp="http://schemas.microsoft.com/office/drawing/2018/hyperlinkcolor" val="tx"/>
                    </a:ext>
                  </a:extLst>
                </a:hlinkClick>
              </a:rPr>
              <a:t>Danish cuisine</a:t>
            </a:r>
            <a:r>
              <a:rPr lang="en-GB" i="0" dirty="0">
                <a:effectLst/>
                <a:latin typeface="Arial" panose="020B0604020202020204" pitchFamily="34" charset="0"/>
              </a:rPr>
              <a:t>, and Finnish cuisine. This is due to the countries’ shared history, dating back to the </a:t>
            </a:r>
            <a:r>
              <a:rPr lang="en-GB" i="0" strike="noStrike" dirty="0">
                <a:effectLst/>
                <a:latin typeface="Arial" panose="020B0604020202020204" pitchFamily="34" charset="0"/>
                <a:hlinkClick r:id="rId6">
                  <a:extLst>
                    <a:ext uri="{A12FA001-AC4F-418D-AE19-62706E023703}">
                      <ahyp:hlinkClr xmlns:ahyp="http://schemas.microsoft.com/office/drawing/2018/hyperlinkcolor" val="tx"/>
                    </a:ext>
                  </a:extLst>
                </a:hlinkClick>
              </a:rPr>
              <a:t>Vikings</a:t>
            </a:r>
            <a:r>
              <a:rPr lang="en-GB" i="0" dirty="0">
                <a:effectLst/>
                <a:latin typeface="Arial" panose="020B0604020202020204" pitchFamily="34" charset="0"/>
              </a:rPr>
              <a:t>. </a:t>
            </a:r>
          </a:p>
          <a:p>
            <a:pPr algn="l"/>
            <a:r>
              <a:rPr lang="en-GB" i="0" dirty="0">
                <a:effectLst/>
                <a:latin typeface="Arial" panose="020B0604020202020204" pitchFamily="34" charset="0"/>
              </a:rPr>
              <a:t>Meatballs and </a:t>
            </a:r>
            <a:r>
              <a:rPr lang="en-GB" i="0" dirty="0" err="1">
                <a:effectLst/>
                <a:latin typeface="Arial" panose="020B0604020202020204" pitchFamily="34" charset="0"/>
              </a:rPr>
              <a:t>Pyttipanna</a:t>
            </a:r>
            <a:r>
              <a:rPr lang="en-GB" i="0" dirty="0">
                <a:effectLst/>
                <a:latin typeface="Arial" panose="020B0604020202020204" pitchFamily="34" charset="0"/>
              </a:rPr>
              <a:t> are very common to eat within families as it is quick to make and the kids love it. The rest of the dishes are mostly eaten occasionally for festive days or at least not as frequently anymore, but they are still well-known and traditional. </a:t>
            </a:r>
          </a:p>
        </p:txBody>
      </p:sp>
    </p:spTree>
    <p:extLst>
      <p:ext uri="{BB962C8B-B14F-4D97-AF65-F5344CB8AC3E}">
        <p14:creationId xmlns:p14="http://schemas.microsoft.com/office/powerpoint/2010/main" val="389794865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3772EE4-ED5E-4D3A-A306-B22CF86678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601200"/>
            <a:ext cx="3703320"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0150EC9-7E7D-4648-AC38-2A7BCBFB2EF6}"/>
              </a:ext>
            </a:extLst>
          </p:cNvPr>
          <p:cNvSpPr>
            <a:spLocks noGrp="1"/>
          </p:cNvSpPr>
          <p:nvPr>
            <p:ph type="title"/>
          </p:nvPr>
        </p:nvSpPr>
        <p:spPr>
          <a:xfrm>
            <a:off x="672280" y="944752"/>
            <a:ext cx="3259016" cy="467488"/>
          </a:xfrm>
        </p:spPr>
        <p:txBody>
          <a:bodyPr vert="horz" lIns="91440" tIns="45720" rIns="91440" bIns="45720" rtlCol="0" anchor="b">
            <a:normAutofit fontScale="90000"/>
          </a:bodyPr>
          <a:lstStyle/>
          <a:p>
            <a:r>
              <a:rPr lang="en-US" b="0" i="0" kern="1200" cap="all" dirty="0">
                <a:solidFill>
                  <a:srgbClr val="FFFFFF"/>
                </a:solidFill>
                <a:effectLst/>
                <a:latin typeface="+mj-lt"/>
                <a:ea typeface="+mj-ea"/>
                <a:cs typeface="+mj-cs"/>
              </a:rPr>
              <a:t>Herring</a:t>
            </a:r>
            <a:endParaRPr lang="en-US" b="0" kern="1200" cap="all" dirty="0">
              <a:solidFill>
                <a:srgbClr val="FFFFFF"/>
              </a:solidFill>
              <a:latin typeface="+mj-lt"/>
              <a:ea typeface="+mj-ea"/>
              <a:cs typeface="+mj-cs"/>
            </a:endParaRPr>
          </a:p>
        </p:txBody>
      </p:sp>
      <p:sp>
        <p:nvSpPr>
          <p:cNvPr id="19" name="Rectangle 18">
            <a:extLst>
              <a:ext uri="{FF2B5EF4-FFF2-40B4-BE49-F238E27FC236}">
                <a16:creationId xmlns:a16="http://schemas.microsoft.com/office/drawing/2014/main" id="{10058680-D07C-4893-B2B7-91543F18A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3" name="Rectangle 22">
            <a:extLst>
              <a:ext uri="{FF2B5EF4-FFF2-40B4-BE49-F238E27FC236}">
                <a16:creationId xmlns:a16="http://schemas.microsoft.com/office/drawing/2014/main" id="{EE54A6FE-D8CB-48A3-900B-053D4EBD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7" name="TextBox 6">
            <a:extLst>
              <a:ext uri="{FF2B5EF4-FFF2-40B4-BE49-F238E27FC236}">
                <a16:creationId xmlns:a16="http://schemas.microsoft.com/office/drawing/2014/main" id="{DC6D909D-7F28-42C5-B728-A12FEA4F2C09}"/>
              </a:ext>
            </a:extLst>
          </p:cNvPr>
          <p:cNvSpPr txBox="1"/>
          <p:nvPr/>
        </p:nvSpPr>
        <p:spPr>
          <a:xfrm>
            <a:off x="671513" y="1333500"/>
            <a:ext cx="3123783" cy="4874467"/>
          </a:xfrm>
          <a:prstGeom prst="rect">
            <a:avLst/>
          </a:prstGeom>
        </p:spPr>
        <p:txBody>
          <a:bodyPr vert="horz" lIns="91440" tIns="45720" rIns="91440" bIns="45720" rtlCol="0" anchor="t">
            <a:normAutofit/>
          </a:bodyPr>
          <a:lstStyle/>
          <a:p>
            <a:pPr defTabSz="457200">
              <a:spcBef>
                <a:spcPct val="20000"/>
              </a:spcBef>
              <a:spcAft>
                <a:spcPts val="600"/>
              </a:spcAft>
              <a:buClr>
                <a:schemeClr val="accent1"/>
              </a:buClr>
              <a:buSzPct val="92000"/>
              <a:buFont typeface="Wingdings 2" panose="05020102010507070707" pitchFamily="18" charset="2"/>
              <a:buChar char=""/>
            </a:pPr>
            <a:r>
              <a:rPr lang="en-US" b="0" i="0" dirty="0">
                <a:solidFill>
                  <a:srgbClr val="FFFFFF"/>
                </a:solidFill>
                <a:effectLst/>
              </a:rPr>
              <a:t>The Baltic Sea and North Atlantic Ocean are awash with shoals of </a:t>
            </a:r>
            <a:r>
              <a:rPr lang="en-US" b="0" i="0" dirty="0">
                <a:solidFill>
                  <a:srgbClr val="FFFFFF"/>
                </a:solidFill>
                <a:effectLst/>
                <a:hlinkClick r:id="rId3">
                  <a:extLst>
                    <a:ext uri="{A12FA001-AC4F-418D-AE19-62706E023703}">
                      <ahyp:hlinkClr xmlns:ahyp="http://schemas.microsoft.com/office/drawing/2018/hyperlinkcolor" val="tx"/>
                    </a:ext>
                  </a:extLst>
                </a:hlinkClick>
              </a:rPr>
              <a:t>herring</a:t>
            </a:r>
            <a:r>
              <a:rPr lang="en-US" b="0" i="0" dirty="0">
                <a:solidFill>
                  <a:srgbClr val="FFFFFF"/>
                </a:solidFill>
                <a:effectLst/>
              </a:rPr>
              <a:t>, and Swedes are pros at cooking, pickling and smoking these small, </a:t>
            </a:r>
            <a:r>
              <a:rPr lang="en-US" b="0" i="0" dirty="0" err="1">
                <a:solidFill>
                  <a:srgbClr val="FFFFFF"/>
                </a:solidFill>
                <a:effectLst/>
              </a:rPr>
              <a:t>flavoursome</a:t>
            </a:r>
            <a:r>
              <a:rPr lang="en-US" b="0" i="0" dirty="0">
                <a:solidFill>
                  <a:srgbClr val="FFFFFF"/>
                </a:solidFill>
                <a:effectLst/>
              </a:rPr>
              <a:t> fish. There are two names for the fish in Swedish: </a:t>
            </a:r>
            <a:r>
              <a:rPr lang="en-US" b="0" i="1" dirty="0">
                <a:solidFill>
                  <a:srgbClr val="FFFFFF"/>
                </a:solidFill>
                <a:effectLst/>
              </a:rPr>
              <a:t>sill,</a:t>
            </a:r>
            <a:r>
              <a:rPr lang="en-US" b="0" i="0" dirty="0">
                <a:solidFill>
                  <a:srgbClr val="FFFFFF"/>
                </a:solidFill>
                <a:effectLst/>
              </a:rPr>
              <a:t> for the slightly larger fish found off the west coast, and </a:t>
            </a:r>
            <a:r>
              <a:rPr lang="en-US" b="0" i="1" dirty="0" err="1">
                <a:solidFill>
                  <a:srgbClr val="FFFFFF"/>
                </a:solidFill>
                <a:effectLst/>
              </a:rPr>
              <a:t>strömming</a:t>
            </a:r>
            <a:r>
              <a:rPr lang="en-US" b="0" i="1" dirty="0">
                <a:solidFill>
                  <a:srgbClr val="FFFFFF"/>
                </a:solidFill>
                <a:effectLst/>
              </a:rPr>
              <a:t>,</a:t>
            </a:r>
            <a:r>
              <a:rPr lang="en-US" b="0" i="0" dirty="0">
                <a:solidFill>
                  <a:srgbClr val="FFFFFF"/>
                </a:solidFill>
                <a:effectLst/>
              </a:rPr>
              <a:t> for Baltic herring. </a:t>
            </a:r>
            <a:r>
              <a:rPr lang="en-GB" b="0" i="1" dirty="0">
                <a:effectLst/>
                <a:latin typeface="corporate-s"/>
              </a:rPr>
              <a:t>Smör, Ost </a:t>
            </a:r>
            <a:r>
              <a:rPr lang="en-GB" b="0" i="1" dirty="0" err="1">
                <a:effectLst/>
                <a:latin typeface="corporate-s"/>
              </a:rPr>
              <a:t>och</a:t>
            </a:r>
            <a:r>
              <a:rPr lang="en-GB" b="0" i="1" dirty="0">
                <a:effectLst/>
                <a:latin typeface="corporate-s"/>
              </a:rPr>
              <a:t> Sill</a:t>
            </a:r>
            <a:r>
              <a:rPr lang="en-GB" b="0" i="0" dirty="0">
                <a:effectLst/>
                <a:latin typeface="corporate-s"/>
              </a:rPr>
              <a:t> (‘butter, cheese and herring’) is best served with crisp bread and washed down with a glass of </a:t>
            </a:r>
            <a:r>
              <a:rPr lang="en-GB" b="0" i="1" dirty="0">
                <a:effectLst/>
                <a:latin typeface="corporate-s"/>
              </a:rPr>
              <a:t>aquavit, </a:t>
            </a:r>
            <a:r>
              <a:rPr lang="en-GB" b="0" i="0" dirty="0">
                <a:effectLst/>
                <a:latin typeface="corporate-s"/>
              </a:rPr>
              <a:t>a traditional Scandinavian spirit.</a:t>
            </a:r>
            <a:endParaRPr lang="en-US" dirty="0"/>
          </a:p>
          <a:p>
            <a:pPr defTabSz="457200">
              <a:spcBef>
                <a:spcPct val="20000"/>
              </a:spcBef>
              <a:spcAft>
                <a:spcPts val="600"/>
              </a:spcAft>
              <a:buClr>
                <a:schemeClr val="accent1"/>
              </a:buClr>
              <a:buSzPct val="92000"/>
              <a:buFont typeface="Wingdings 2" panose="05020102010507070707" pitchFamily="18" charset="2"/>
              <a:buChar char=""/>
            </a:pPr>
            <a:endParaRPr lang="en-US" dirty="0">
              <a:solidFill>
                <a:srgbClr val="FFFFFF"/>
              </a:solidFill>
            </a:endParaRPr>
          </a:p>
        </p:txBody>
      </p:sp>
      <p:pic>
        <p:nvPicPr>
          <p:cNvPr id="10" name="Picture 9">
            <a:extLst>
              <a:ext uri="{FF2B5EF4-FFF2-40B4-BE49-F238E27FC236}">
                <a16:creationId xmlns:a16="http://schemas.microsoft.com/office/drawing/2014/main" id="{D3614845-77EE-49B0-83B1-4CF2CDC53E4F}"/>
              </a:ext>
            </a:extLst>
          </p:cNvPr>
          <p:cNvPicPr>
            <a:picLocks noChangeAspect="1"/>
          </p:cNvPicPr>
          <p:nvPr/>
        </p:nvPicPr>
        <p:blipFill rotWithShape="1">
          <a:blip r:embed="rId4"/>
          <a:srcRect l="19580" r="4598" b="1"/>
          <a:stretch/>
        </p:blipFill>
        <p:spPr>
          <a:xfrm>
            <a:off x="4241830" y="601200"/>
            <a:ext cx="7503636" cy="5789365"/>
          </a:xfrm>
          <a:prstGeom prst="rect">
            <a:avLst/>
          </a:prstGeom>
        </p:spPr>
      </p:pic>
    </p:spTree>
    <p:extLst>
      <p:ext uri="{BB962C8B-B14F-4D97-AF65-F5344CB8AC3E}">
        <p14:creationId xmlns:p14="http://schemas.microsoft.com/office/powerpoint/2010/main" val="188195865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6BFE4E8-5438-4A87-AEEB-BBBE9DA869E9}"/>
              </a:ext>
            </a:extLst>
          </p:cNvPr>
          <p:cNvSpPr>
            <a:spLocks noGrp="1"/>
          </p:cNvSpPr>
          <p:nvPr>
            <p:ph type="title"/>
          </p:nvPr>
        </p:nvSpPr>
        <p:spPr>
          <a:xfrm>
            <a:off x="8013433" y="702156"/>
            <a:ext cx="3568661" cy="1188720"/>
          </a:xfrm>
        </p:spPr>
        <p:txBody>
          <a:bodyPr vert="horz" lIns="91440" tIns="45720" rIns="91440" bIns="45720" rtlCol="0" anchor="b">
            <a:normAutofit/>
          </a:bodyPr>
          <a:lstStyle/>
          <a:p>
            <a:r>
              <a:rPr lang="en-US" b="0" i="0" kern="1200" cap="all" dirty="0">
                <a:solidFill>
                  <a:schemeClr val="tx1">
                    <a:lumMod val="75000"/>
                    <a:lumOff val="25000"/>
                  </a:schemeClr>
                </a:solidFill>
                <a:effectLst/>
                <a:latin typeface="+mj-lt"/>
                <a:ea typeface="+mj-ea"/>
                <a:cs typeface="+mj-cs"/>
              </a:rPr>
              <a:t>Köttbullar (Meatballs)</a:t>
            </a:r>
            <a:endParaRPr lang="en-US" b="0" kern="1200" cap="all" dirty="0">
              <a:solidFill>
                <a:schemeClr val="tx1">
                  <a:lumMod val="75000"/>
                  <a:lumOff val="25000"/>
                </a:schemeClr>
              </a:solidFill>
              <a:latin typeface="+mj-lt"/>
              <a:ea typeface="+mj-ea"/>
              <a:cs typeface="+mj-cs"/>
            </a:endParaRPr>
          </a:p>
        </p:txBody>
      </p:sp>
      <p:pic>
        <p:nvPicPr>
          <p:cNvPr id="6" name="Picture 5" descr="A plate of food&#10;&#10;Description automatically generated">
            <a:extLst>
              <a:ext uri="{FF2B5EF4-FFF2-40B4-BE49-F238E27FC236}">
                <a16:creationId xmlns:a16="http://schemas.microsoft.com/office/drawing/2014/main" id="{D452FC12-6ECE-4F17-82B8-2E3911F736FD}"/>
              </a:ext>
            </a:extLst>
          </p:cNvPr>
          <p:cNvPicPr>
            <a:picLocks noChangeAspect="1"/>
          </p:cNvPicPr>
          <p:nvPr/>
        </p:nvPicPr>
        <p:blipFill rotWithShape="1">
          <a:blip r:embed="rId2"/>
          <a:srcRect l="21205" r="1858" b="1"/>
          <a:stretch/>
        </p:blipFill>
        <p:spPr>
          <a:xfrm>
            <a:off x="20" y="10"/>
            <a:ext cx="7537685" cy="6857990"/>
          </a:xfrm>
          <a:prstGeom prst="rect">
            <a:avLst/>
          </a:prstGeom>
        </p:spPr>
      </p:pic>
      <p:sp>
        <p:nvSpPr>
          <p:cNvPr id="19" name="Rectangle 18">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TextBox 3">
            <a:extLst>
              <a:ext uri="{FF2B5EF4-FFF2-40B4-BE49-F238E27FC236}">
                <a16:creationId xmlns:a16="http://schemas.microsoft.com/office/drawing/2014/main" id="{D290F4AE-F537-48B5-B84B-171B9928127B}"/>
              </a:ext>
            </a:extLst>
          </p:cNvPr>
          <p:cNvSpPr txBox="1"/>
          <p:nvPr/>
        </p:nvSpPr>
        <p:spPr>
          <a:xfrm>
            <a:off x="8013433" y="2340864"/>
            <a:ext cx="3568661" cy="3634486"/>
          </a:xfrm>
          <a:prstGeom prst="rect">
            <a:avLst/>
          </a:prstGeom>
        </p:spPr>
        <p:txBody>
          <a:bodyPr vert="horz" lIns="91440" tIns="45720" rIns="91440" bIns="45720" rtlCol="0" anchor="ctr">
            <a:normAutofit/>
          </a:bodyPr>
          <a:lstStyle/>
          <a:p>
            <a:pPr defTabSz="457200">
              <a:spcBef>
                <a:spcPct val="20000"/>
              </a:spcBef>
              <a:spcAft>
                <a:spcPts val="600"/>
              </a:spcAft>
              <a:buClr>
                <a:schemeClr val="accent1"/>
              </a:buClr>
              <a:buSzPct val="92000"/>
              <a:buFont typeface="Wingdings 2" panose="05020102010507070707" pitchFamily="18" charset="2"/>
              <a:buChar char=""/>
            </a:pPr>
            <a:r>
              <a:rPr lang="en-US" b="0" i="0" dirty="0">
                <a:solidFill>
                  <a:schemeClr val="tx1">
                    <a:lumMod val="75000"/>
                    <a:lumOff val="25000"/>
                  </a:schemeClr>
                </a:solidFill>
                <a:effectLst/>
              </a:rPr>
              <a:t>Swedish meatballs might be the most iconic dish from Sweden, thanks to IKEA who has put Sweden on the World Map. There are actually several ways you can serve meatballs, but the most common is with mashed potatoes, creme sauce, and lingon. </a:t>
            </a:r>
          </a:p>
          <a:p>
            <a:pPr defTabSz="457200">
              <a:spcBef>
                <a:spcPct val="20000"/>
              </a:spcBef>
              <a:spcAft>
                <a:spcPts val="600"/>
              </a:spcAft>
              <a:buClr>
                <a:schemeClr val="accent1"/>
              </a:buClr>
              <a:buSzPct val="92000"/>
              <a:buFont typeface="Wingdings 2" panose="05020102010507070707" pitchFamily="18" charset="2"/>
              <a:buChar char=""/>
            </a:pPr>
            <a:r>
              <a:rPr lang="en-US" b="0" i="0" dirty="0">
                <a:solidFill>
                  <a:schemeClr val="tx1">
                    <a:lumMod val="75000"/>
                    <a:lumOff val="25000"/>
                  </a:schemeClr>
                </a:solidFill>
                <a:effectLst/>
              </a:rPr>
              <a:t>Meatballs and macaroni with ketchup are especially popular among kids. </a:t>
            </a:r>
          </a:p>
        </p:txBody>
      </p:sp>
    </p:spTree>
    <p:extLst>
      <p:ext uri="{BB962C8B-B14F-4D97-AF65-F5344CB8AC3E}">
        <p14:creationId xmlns:p14="http://schemas.microsoft.com/office/powerpoint/2010/main" val="562949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3772EE4-ED5E-4D3A-A306-B22CF86678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601200"/>
            <a:ext cx="3703320"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282F0CC-2DBF-4702-AA63-826E61900904}"/>
              </a:ext>
            </a:extLst>
          </p:cNvPr>
          <p:cNvSpPr>
            <a:spLocks noGrp="1"/>
          </p:cNvSpPr>
          <p:nvPr>
            <p:ph type="title"/>
          </p:nvPr>
        </p:nvSpPr>
        <p:spPr>
          <a:xfrm>
            <a:off x="672280" y="944752"/>
            <a:ext cx="3259016" cy="1123844"/>
          </a:xfrm>
        </p:spPr>
        <p:txBody>
          <a:bodyPr vert="horz" lIns="91440" tIns="45720" rIns="91440" bIns="45720" rtlCol="0" anchor="b">
            <a:normAutofit/>
          </a:bodyPr>
          <a:lstStyle/>
          <a:p>
            <a:r>
              <a:rPr lang="en-US" b="0" i="0" kern="1200" cap="all" dirty="0" err="1">
                <a:solidFill>
                  <a:srgbClr val="FFFFFF"/>
                </a:solidFill>
                <a:effectLst/>
                <a:latin typeface="+mj-lt"/>
                <a:ea typeface="+mj-ea"/>
                <a:cs typeface="+mj-cs"/>
              </a:rPr>
              <a:t>Knäckebröd</a:t>
            </a:r>
            <a:r>
              <a:rPr lang="en-US" b="0" i="0" kern="1200" cap="all" dirty="0">
                <a:solidFill>
                  <a:srgbClr val="FFFFFF"/>
                </a:solidFill>
                <a:effectLst/>
                <a:latin typeface="+mj-lt"/>
                <a:ea typeface="+mj-ea"/>
                <a:cs typeface="+mj-cs"/>
              </a:rPr>
              <a:t> (Crispbread)</a:t>
            </a:r>
            <a:endParaRPr lang="en-US" b="0" kern="1200" cap="all" dirty="0">
              <a:solidFill>
                <a:srgbClr val="FFFFFF"/>
              </a:solidFill>
              <a:latin typeface="+mj-lt"/>
              <a:ea typeface="+mj-ea"/>
              <a:cs typeface="+mj-cs"/>
            </a:endParaRPr>
          </a:p>
        </p:txBody>
      </p:sp>
      <p:sp>
        <p:nvSpPr>
          <p:cNvPr id="21" name="Rectangle 20">
            <a:extLst>
              <a:ext uri="{FF2B5EF4-FFF2-40B4-BE49-F238E27FC236}">
                <a16:creationId xmlns:a16="http://schemas.microsoft.com/office/drawing/2014/main" id="{10058680-D07C-4893-B2B7-91543F18A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5" name="Rectangle 24">
            <a:extLst>
              <a:ext uri="{FF2B5EF4-FFF2-40B4-BE49-F238E27FC236}">
                <a16:creationId xmlns:a16="http://schemas.microsoft.com/office/drawing/2014/main" id="{EE54A6FE-D8CB-48A3-900B-053D4EBD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4" name="TextBox 3">
            <a:extLst>
              <a:ext uri="{FF2B5EF4-FFF2-40B4-BE49-F238E27FC236}">
                <a16:creationId xmlns:a16="http://schemas.microsoft.com/office/drawing/2014/main" id="{A48B483C-1FF0-4AAA-BB48-D2954C8B6464}"/>
              </a:ext>
            </a:extLst>
          </p:cNvPr>
          <p:cNvSpPr txBox="1"/>
          <p:nvPr/>
        </p:nvSpPr>
        <p:spPr>
          <a:xfrm>
            <a:off x="671513" y="2536031"/>
            <a:ext cx="3123783" cy="3671936"/>
          </a:xfrm>
          <a:prstGeom prst="rect">
            <a:avLst/>
          </a:prstGeom>
        </p:spPr>
        <p:txBody>
          <a:bodyPr vert="horz" lIns="91440" tIns="45720" rIns="91440" bIns="45720" rtlCol="0" anchor="t">
            <a:normAutofit/>
          </a:bodyPr>
          <a:lstStyle/>
          <a:p>
            <a:pPr defTabSz="457200">
              <a:spcBef>
                <a:spcPct val="20000"/>
              </a:spcBef>
              <a:spcAft>
                <a:spcPts val="600"/>
              </a:spcAft>
              <a:buClr>
                <a:schemeClr val="accent1"/>
              </a:buClr>
              <a:buSzPct val="92000"/>
              <a:buFont typeface="Wingdings 2" panose="05020102010507070707" pitchFamily="18" charset="2"/>
              <a:buChar char=""/>
            </a:pPr>
            <a:r>
              <a:rPr lang="en-US" b="0" i="0" dirty="0">
                <a:solidFill>
                  <a:srgbClr val="FFFFFF"/>
                </a:solidFill>
                <a:effectLst/>
              </a:rPr>
              <a:t>Hard bread might seem strange, but they keep for a long time which is very convenient. It’s a staple food and you will find crispbread in many Swedish homes. </a:t>
            </a:r>
          </a:p>
          <a:p>
            <a:pPr defTabSz="457200">
              <a:spcBef>
                <a:spcPct val="20000"/>
              </a:spcBef>
              <a:spcAft>
                <a:spcPts val="600"/>
              </a:spcAft>
              <a:buClr>
                <a:schemeClr val="accent1"/>
              </a:buClr>
              <a:buSzPct val="92000"/>
              <a:buFont typeface="Wingdings 2" panose="05020102010507070707" pitchFamily="18" charset="2"/>
              <a:buChar char=""/>
            </a:pPr>
            <a:r>
              <a:rPr lang="en-US" b="0" i="0" dirty="0">
                <a:solidFill>
                  <a:srgbClr val="FFFFFF"/>
                </a:solidFill>
                <a:effectLst/>
              </a:rPr>
              <a:t>It’s very traditional and the earliest known source for making crispbread dates back to 500 AD.</a:t>
            </a:r>
            <a:br>
              <a:rPr lang="en-US" dirty="0">
                <a:solidFill>
                  <a:srgbClr val="FFFFFF"/>
                </a:solidFill>
              </a:rPr>
            </a:br>
            <a:endParaRPr lang="en-US" dirty="0">
              <a:solidFill>
                <a:srgbClr val="FFFFFF"/>
              </a:solidFill>
            </a:endParaRPr>
          </a:p>
        </p:txBody>
      </p:sp>
      <p:pic>
        <p:nvPicPr>
          <p:cNvPr id="6" name="Picture 5">
            <a:extLst>
              <a:ext uri="{FF2B5EF4-FFF2-40B4-BE49-F238E27FC236}">
                <a16:creationId xmlns:a16="http://schemas.microsoft.com/office/drawing/2014/main" id="{F3CB9901-B0E6-48A8-BF9C-7BABB715B4CF}"/>
              </a:ext>
            </a:extLst>
          </p:cNvPr>
          <p:cNvPicPr>
            <a:picLocks noChangeAspect="1"/>
          </p:cNvPicPr>
          <p:nvPr/>
        </p:nvPicPr>
        <p:blipFill rotWithShape="1">
          <a:blip r:embed="rId2"/>
          <a:srcRect l="7749" r="11892" b="-1"/>
          <a:stretch/>
        </p:blipFill>
        <p:spPr>
          <a:xfrm>
            <a:off x="4241830" y="601200"/>
            <a:ext cx="7503636" cy="5789365"/>
          </a:xfrm>
          <a:prstGeom prst="rect">
            <a:avLst/>
          </a:prstGeom>
        </p:spPr>
      </p:pic>
    </p:spTree>
    <p:extLst>
      <p:ext uri="{BB962C8B-B14F-4D97-AF65-F5344CB8AC3E}">
        <p14:creationId xmlns:p14="http://schemas.microsoft.com/office/powerpoint/2010/main" val="140162639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8B6B574-34F7-42CC-9F40-78E607C2C3D3}"/>
              </a:ext>
            </a:extLst>
          </p:cNvPr>
          <p:cNvSpPr>
            <a:spLocks noGrp="1"/>
          </p:cNvSpPr>
          <p:nvPr>
            <p:ph type="title"/>
          </p:nvPr>
        </p:nvSpPr>
        <p:spPr>
          <a:xfrm>
            <a:off x="609906" y="702156"/>
            <a:ext cx="3568661" cy="1188720"/>
          </a:xfrm>
        </p:spPr>
        <p:txBody>
          <a:bodyPr vert="horz" lIns="91440" tIns="45720" rIns="91440" bIns="45720" rtlCol="0" anchor="b">
            <a:normAutofit/>
          </a:bodyPr>
          <a:lstStyle/>
          <a:p>
            <a:r>
              <a:rPr lang="en-US" b="0" kern="1200" cap="all" dirty="0">
                <a:solidFill>
                  <a:schemeClr val="tx1">
                    <a:lumMod val="75000"/>
                    <a:lumOff val="25000"/>
                  </a:schemeClr>
                </a:solidFill>
                <a:latin typeface="+mj-lt"/>
                <a:ea typeface="+mj-ea"/>
                <a:cs typeface="+mj-cs"/>
              </a:rPr>
              <a:t>Prinskorv</a:t>
            </a:r>
          </a:p>
        </p:txBody>
      </p:sp>
      <p:sp>
        <p:nvSpPr>
          <p:cNvPr id="19" name="Rectangle 18">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TextBox 3">
            <a:extLst>
              <a:ext uri="{FF2B5EF4-FFF2-40B4-BE49-F238E27FC236}">
                <a16:creationId xmlns:a16="http://schemas.microsoft.com/office/drawing/2014/main" id="{907526C3-7994-491C-89E5-9A51C21F65C6}"/>
              </a:ext>
            </a:extLst>
          </p:cNvPr>
          <p:cNvSpPr txBox="1"/>
          <p:nvPr/>
        </p:nvSpPr>
        <p:spPr>
          <a:xfrm>
            <a:off x="609906" y="1890876"/>
            <a:ext cx="3568661" cy="4084474"/>
          </a:xfrm>
          <a:prstGeom prst="rect">
            <a:avLst/>
          </a:prstGeom>
        </p:spPr>
        <p:txBody>
          <a:bodyPr vert="horz" lIns="91440" tIns="45720" rIns="91440" bIns="45720" rtlCol="0" anchor="ctr">
            <a:normAutofit/>
          </a:bodyPr>
          <a:lstStyle/>
          <a:p>
            <a:pPr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1400" b="0" i="0" dirty="0">
                <a:solidFill>
                  <a:schemeClr val="tx1">
                    <a:lumMod val="75000"/>
                    <a:lumOff val="25000"/>
                  </a:schemeClr>
                </a:solidFill>
                <a:effectLst/>
              </a:rPr>
              <a:t>This Swedish sausage was invented in 1805 by a Viennese butcher, Georg Lahner. Prinskorv is made with spiced pork and veal and it is mainly enjoyed as a snack, fried and served with mustard on the side. It is also a popular element of </a:t>
            </a:r>
            <a:r>
              <a:rPr lang="en-US" sz="1400" b="0" i="1" dirty="0">
                <a:solidFill>
                  <a:schemeClr val="tx1">
                    <a:lumMod val="75000"/>
                    <a:lumOff val="25000"/>
                  </a:schemeClr>
                </a:solidFill>
                <a:effectLst/>
              </a:rPr>
              <a:t>julbord</a:t>
            </a:r>
            <a:r>
              <a:rPr lang="en-US" sz="1400" b="0" i="0" dirty="0">
                <a:solidFill>
                  <a:schemeClr val="tx1">
                    <a:lumMod val="75000"/>
                    <a:lumOff val="25000"/>
                  </a:schemeClr>
                </a:solidFill>
                <a:effectLst/>
              </a:rPr>
              <a:t>, the traditional Swedish Christmas buffet-style table.</a:t>
            </a:r>
          </a:p>
          <a:p>
            <a:pPr defTabSz="457200">
              <a:lnSpc>
                <a:spcPct val="90000"/>
              </a:lnSpc>
              <a:spcBef>
                <a:spcPct val="20000"/>
              </a:spcBef>
              <a:spcAft>
                <a:spcPts val="600"/>
              </a:spcAft>
              <a:buClr>
                <a:schemeClr val="accent1"/>
              </a:buClr>
              <a:buSzPct val="92000"/>
              <a:buFont typeface="Wingdings 2" panose="05020102010507070707" pitchFamily="18" charset="2"/>
              <a:buChar char=""/>
            </a:pPr>
            <a:br>
              <a:rPr lang="en-US" sz="1400" dirty="0">
                <a:solidFill>
                  <a:schemeClr val="tx1">
                    <a:lumMod val="75000"/>
                    <a:lumOff val="25000"/>
                  </a:schemeClr>
                </a:solidFill>
              </a:rPr>
            </a:br>
            <a:r>
              <a:rPr lang="en-US" sz="1400" b="0" i="0" dirty="0">
                <a:solidFill>
                  <a:schemeClr val="tx1">
                    <a:lumMod val="75000"/>
                    <a:lumOff val="25000"/>
                  </a:schemeClr>
                </a:solidFill>
                <a:effectLst/>
              </a:rPr>
              <a:t>In southern Sweden, during the midsummer party, it is enjoyed alongside </a:t>
            </a:r>
            <a:r>
              <a:rPr lang="en-US" sz="1400" b="0" i="1" dirty="0">
                <a:solidFill>
                  <a:schemeClr val="tx1">
                    <a:lumMod val="75000"/>
                    <a:lumOff val="25000"/>
                  </a:schemeClr>
                </a:solidFill>
                <a:effectLst/>
              </a:rPr>
              <a:t>Janssons frestelse,</a:t>
            </a:r>
            <a:r>
              <a:rPr lang="en-US" sz="1400" b="0" i="0" dirty="0">
                <a:solidFill>
                  <a:schemeClr val="tx1">
                    <a:lumMod val="75000"/>
                    <a:lumOff val="25000"/>
                  </a:schemeClr>
                </a:solidFill>
                <a:effectLst/>
              </a:rPr>
              <a:t> a Swedish casserole consisting of potatoes, onions, pickled sprats, and cream. Prinskorv, literally translated as </a:t>
            </a:r>
            <a:r>
              <a:rPr lang="en-US" sz="1400" b="0" i="1" dirty="0">
                <a:solidFill>
                  <a:schemeClr val="tx1">
                    <a:lumMod val="75000"/>
                    <a:lumOff val="25000"/>
                  </a:schemeClr>
                </a:solidFill>
                <a:effectLst/>
              </a:rPr>
              <a:t>prince sausage, </a:t>
            </a:r>
            <a:r>
              <a:rPr lang="en-US" sz="1400" b="0" i="0" dirty="0">
                <a:solidFill>
                  <a:schemeClr val="tx1">
                    <a:lumMod val="75000"/>
                    <a:lumOff val="25000"/>
                  </a:schemeClr>
                </a:solidFill>
                <a:effectLst/>
              </a:rPr>
              <a:t>got its name after specific cuts at each end, which resemble small crowns.</a:t>
            </a:r>
            <a:endParaRPr lang="en-US" sz="1400" dirty="0">
              <a:solidFill>
                <a:schemeClr val="tx1">
                  <a:lumMod val="75000"/>
                  <a:lumOff val="25000"/>
                </a:schemeClr>
              </a:solidFill>
            </a:endParaRPr>
          </a:p>
        </p:txBody>
      </p:sp>
      <p:pic>
        <p:nvPicPr>
          <p:cNvPr id="6" name="Picture 5">
            <a:extLst>
              <a:ext uri="{FF2B5EF4-FFF2-40B4-BE49-F238E27FC236}">
                <a16:creationId xmlns:a16="http://schemas.microsoft.com/office/drawing/2014/main" id="{C5D21C48-E845-47F7-86E0-C79D2E3F09CA}"/>
              </a:ext>
            </a:extLst>
          </p:cNvPr>
          <p:cNvPicPr>
            <a:picLocks noChangeAspect="1"/>
          </p:cNvPicPr>
          <p:nvPr/>
        </p:nvPicPr>
        <p:blipFill rotWithShape="1">
          <a:blip r:embed="rId2"/>
          <a:srcRect l="23007" r="3353" b="2"/>
          <a:stretch/>
        </p:blipFill>
        <p:spPr>
          <a:xfrm>
            <a:off x="4654295" y="10"/>
            <a:ext cx="7537705" cy="6857990"/>
          </a:xfrm>
          <a:prstGeom prst="rect">
            <a:avLst/>
          </a:prstGeom>
        </p:spPr>
      </p:pic>
    </p:spTree>
    <p:extLst>
      <p:ext uri="{BB962C8B-B14F-4D97-AF65-F5344CB8AC3E}">
        <p14:creationId xmlns:p14="http://schemas.microsoft.com/office/powerpoint/2010/main" val="2284674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8" name="Rectangle 17">
            <a:extLst>
              <a:ext uri="{FF2B5EF4-FFF2-40B4-BE49-F238E27FC236}">
                <a16:creationId xmlns:a16="http://schemas.microsoft.com/office/drawing/2014/main" id="{FAAAB002-E48E-4009-828A-511F7A8280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FDCAA52-1A23-4090-BB2B-D6A0DC0CBDCD}"/>
              </a:ext>
            </a:extLst>
          </p:cNvPr>
          <p:cNvPicPr>
            <a:picLocks noChangeAspect="1"/>
          </p:cNvPicPr>
          <p:nvPr/>
        </p:nvPicPr>
        <p:blipFill rotWithShape="1">
          <a:blip r:embed="rId2"/>
          <a:srcRect t="6245" r="9091" b="10943"/>
          <a:stretch/>
        </p:blipFill>
        <p:spPr>
          <a:xfrm>
            <a:off x="20" y="10"/>
            <a:ext cx="12191980" cy="6857990"/>
          </a:xfrm>
          <a:prstGeom prst="rect">
            <a:avLst/>
          </a:prstGeom>
        </p:spPr>
      </p:pic>
      <p:sp>
        <p:nvSpPr>
          <p:cNvPr id="20" name="Rectangle 19">
            <a:extLst>
              <a:ext uri="{FF2B5EF4-FFF2-40B4-BE49-F238E27FC236}">
                <a16:creationId xmlns:a16="http://schemas.microsoft.com/office/drawing/2014/main" id="{97EF55D5-23F0-4398-B16B-AEF5778C3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067" y="423123"/>
            <a:ext cx="4216219"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FDF32581-CAA1-43C6-8532-DC56C8435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067" y="601200"/>
            <a:ext cx="4214869" cy="5757055"/>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F178E1B-0A4A-48AB-AEE8-A99FCBB1DB52}"/>
              </a:ext>
            </a:extLst>
          </p:cNvPr>
          <p:cNvSpPr>
            <a:spLocks noGrp="1"/>
          </p:cNvSpPr>
          <p:nvPr>
            <p:ph type="title"/>
          </p:nvPr>
        </p:nvSpPr>
        <p:spPr>
          <a:xfrm>
            <a:off x="681540" y="1131195"/>
            <a:ext cx="3730810" cy="1247938"/>
          </a:xfrm>
        </p:spPr>
        <p:txBody>
          <a:bodyPr vert="horz" lIns="91440" tIns="45720" rIns="91440" bIns="45720" rtlCol="0" anchor="ctr">
            <a:normAutofit/>
          </a:bodyPr>
          <a:lstStyle/>
          <a:p>
            <a:r>
              <a:rPr lang="en-US" sz="2600" b="0" kern="1200" cap="all">
                <a:solidFill>
                  <a:srgbClr val="FFFFFF"/>
                </a:solidFill>
                <a:latin typeface="+mj-lt"/>
                <a:ea typeface="+mj-ea"/>
                <a:cs typeface="+mj-cs"/>
              </a:rPr>
              <a:t>Brunkal</a:t>
            </a:r>
          </a:p>
        </p:txBody>
      </p:sp>
      <p:sp>
        <p:nvSpPr>
          <p:cNvPr id="6" name="TextBox 5">
            <a:extLst>
              <a:ext uri="{FF2B5EF4-FFF2-40B4-BE49-F238E27FC236}">
                <a16:creationId xmlns:a16="http://schemas.microsoft.com/office/drawing/2014/main" id="{E1C8BC05-8225-48D0-AE54-BA56296CD773}"/>
              </a:ext>
            </a:extLst>
          </p:cNvPr>
          <p:cNvSpPr txBox="1"/>
          <p:nvPr/>
        </p:nvSpPr>
        <p:spPr>
          <a:xfrm>
            <a:off x="678531" y="2438399"/>
            <a:ext cx="3730810" cy="3505201"/>
          </a:xfrm>
          <a:prstGeom prst="rect">
            <a:avLst/>
          </a:prstGeom>
        </p:spPr>
        <p:txBody>
          <a:bodyPr vert="horz" lIns="91440" tIns="45720" rIns="91440" bIns="45720" rtlCol="0" anchor="ctr">
            <a:normAutofit/>
          </a:bodyPr>
          <a:lstStyle/>
          <a:p>
            <a:pPr defTabSz="457200">
              <a:lnSpc>
                <a:spcPct val="90000"/>
              </a:lnSpc>
              <a:spcBef>
                <a:spcPct val="20000"/>
              </a:spcBef>
              <a:spcAft>
                <a:spcPts val="600"/>
              </a:spcAft>
              <a:buClr>
                <a:schemeClr val="accent1"/>
              </a:buClr>
              <a:buSzPct val="92000"/>
              <a:buFont typeface="Wingdings 2" panose="05020102010507070707" pitchFamily="18" charset="2"/>
              <a:buChar char=""/>
            </a:pPr>
            <a:r>
              <a:rPr lang="en-US" b="0" i="0" dirty="0">
                <a:solidFill>
                  <a:srgbClr val="FFFFFF"/>
                </a:solidFill>
                <a:effectLst/>
              </a:rPr>
              <a:t>Translated as </a:t>
            </a:r>
            <a:r>
              <a:rPr lang="en-US" b="0" i="1" dirty="0">
                <a:solidFill>
                  <a:srgbClr val="FFFFFF"/>
                </a:solidFill>
                <a:effectLst/>
              </a:rPr>
              <a:t>brown cabbage</a:t>
            </a:r>
            <a:r>
              <a:rPr lang="en-US" b="0" i="0" dirty="0">
                <a:solidFill>
                  <a:srgbClr val="FFFFFF"/>
                </a:solidFill>
                <a:effectLst/>
              </a:rPr>
              <a:t>, this simple Swedish dish consists of white cabbage that is slowly braised with soy sauce, vinegar, and syrup. Usually associated with the </a:t>
            </a:r>
            <a:r>
              <a:rPr lang="en-US" b="0" i="0" dirty="0" err="1">
                <a:solidFill>
                  <a:srgbClr val="FFFFFF"/>
                </a:solidFill>
                <a:effectLst/>
              </a:rPr>
              <a:t>Skåne</a:t>
            </a:r>
            <a:r>
              <a:rPr lang="en-US" b="0" i="0" dirty="0">
                <a:solidFill>
                  <a:srgbClr val="FFFFFF"/>
                </a:solidFill>
                <a:effectLst/>
              </a:rPr>
              <a:t> region, the dish is traditionally enjoyed for Christmas, and it is typically served along pork, sausages, or Christmas ham (</a:t>
            </a:r>
            <a:r>
              <a:rPr lang="en-US" b="0" i="1" dirty="0" err="1">
                <a:solidFill>
                  <a:srgbClr val="FFFFFF"/>
                </a:solidFill>
                <a:effectLst/>
              </a:rPr>
              <a:t>julskinka</a:t>
            </a:r>
            <a:r>
              <a:rPr lang="en-US" b="0" i="0" dirty="0">
                <a:solidFill>
                  <a:srgbClr val="FFFFFF"/>
                </a:solidFill>
                <a:effectLst/>
              </a:rPr>
              <a:t>).</a:t>
            </a:r>
          </a:p>
          <a:p>
            <a:pPr defTabSz="457200">
              <a:lnSpc>
                <a:spcPct val="90000"/>
              </a:lnSpc>
              <a:spcBef>
                <a:spcPct val="20000"/>
              </a:spcBef>
              <a:spcAft>
                <a:spcPts val="600"/>
              </a:spcAft>
              <a:buClr>
                <a:schemeClr val="accent1"/>
              </a:buClr>
              <a:buSzPct val="92000"/>
              <a:buFont typeface="Wingdings 2" panose="05020102010507070707" pitchFamily="18" charset="2"/>
              <a:buChar char=""/>
            </a:pPr>
            <a:r>
              <a:rPr lang="en-US" dirty="0">
                <a:solidFill>
                  <a:srgbClr val="FFFFFF"/>
                </a:solidFill>
              </a:rPr>
              <a:t> </a:t>
            </a:r>
            <a:r>
              <a:rPr lang="en-US" b="0" i="0" dirty="0">
                <a:solidFill>
                  <a:srgbClr val="FFFFFF"/>
                </a:solidFill>
                <a:effectLst/>
              </a:rPr>
              <a:t>During cooking, the cabbage turns brown, hence the name.</a:t>
            </a:r>
            <a:endParaRPr lang="en-US" dirty="0">
              <a:solidFill>
                <a:srgbClr val="FFFFFF"/>
              </a:solidFill>
            </a:endParaRPr>
          </a:p>
        </p:txBody>
      </p:sp>
    </p:spTree>
    <p:extLst>
      <p:ext uri="{BB962C8B-B14F-4D97-AF65-F5344CB8AC3E}">
        <p14:creationId xmlns:p14="http://schemas.microsoft.com/office/powerpoint/2010/main" val="337657433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a:extLst>
              <a:ext uri="{FF2B5EF4-FFF2-40B4-BE49-F238E27FC236}">
                <a16:creationId xmlns:a16="http://schemas.microsoft.com/office/drawing/2014/main" id="{CD91EA2C-6C1B-46BA-8023-BD8B09E3AF93}"/>
              </a:ext>
            </a:extLst>
          </p:cNvPr>
          <p:cNvPicPr>
            <a:picLocks noChangeAspect="1"/>
          </p:cNvPicPr>
          <p:nvPr/>
        </p:nvPicPr>
        <p:blipFill rotWithShape="1">
          <a:blip r:embed="rId2"/>
          <a:srcRect t="5025" b="833"/>
          <a:stretch/>
        </p:blipFill>
        <p:spPr>
          <a:xfrm>
            <a:off x="20" y="10"/>
            <a:ext cx="12191980" cy="6857988"/>
          </a:xfrm>
          <a:prstGeom prst="rect">
            <a:avLst/>
          </a:prstGeom>
        </p:spPr>
      </p:pic>
      <p:sp>
        <p:nvSpPr>
          <p:cNvPr id="17" name="Rectangle 16">
            <a:extLst>
              <a:ext uri="{FF2B5EF4-FFF2-40B4-BE49-F238E27FC236}">
                <a16:creationId xmlns:a16="http://schemas.microsoft.com/office/drawing/2014/main" id="{9831CBB7-4817-4B54-A7F9-0AE2D0C47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7029" y="457200"/>
            <a:ext cx="5010912" cy="9144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96BC321D-B05F-4857-8880-97F61B9B7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7791" y="601200"/>
            <a:ext cx="5009388" cy="578936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8A475F7-90FD-4A2D-B8DB-2D5C3271057E}"/>
              </a:ext>
            </a:extLst>
          </p:cNvPr>
          <p:cNvSpPr>
            <a:spLocks noGrp="1"/>
          </p:cNvSpPr>
          <p:nvPr>
            <p:ph type="title"/>
          </p:nvPr>
        </p:nvSpPr>
        <p:spPr>
          <a:xfrm>
            <a:off x="6966184" y="938022"/>
            <a:ext cx="4389261" cy="697738"/>
          </a:xfrm>
        </p:spPr>
        <p:txBody>
          <a:bodyPr vert="horz" lIns="91440" tIns="45720" rIns="91440" bIns="45720" rtlCol="0" anchor="b">
            <a:normAutofit/>
          </a:bodyPr>
          <a:lstStyle/>
          <a:p>
            <a:r>
              <a:rPr lang="en-US" b="0" kern="1200" cap="all" dirty="0">
                <a:solidFill>
                  <a:schemeClr val="tx1">
                    <a:lumMod val="75000"/>
                    <a:lumOff val="25000"/>
                  </a:schemeClr>
                </a:solidFill>
                <a:latin typeface="+mj-lt"/>
                <a:ea typeface="+mj-ea"/>
                <a:cs typeface="+mj-cs"/>
              </a:rPr>
              <a:t>Smulpaj</a:t>
            </a:r>
          </a:p>
        </p:txBody>
      </p:sp>
      <p:sp>
        <p:nvSpPr>
          <p:cNvPr id="4" name="TextBox 3">
            <a:extLst>
              <a:ext uri="{FF2B5EF4-FFF2-40B4-BE49-F238E27FC236}">
                <a16:creationId xmlns:a16="http://schemas.microsoft.com/office/drawing/2014/main" id="{3AA38D04-E7AB-4766-8159-3B2F039414C8}"/>
              </a:ext>
            </a:extLst>
          </p:cNvPr>
          <p:cNvSpPr txBox="1"/>
          <p:nvPr/>
        </p:nvSpPr>
        <p:spPr>
          <a:xfrm>
            <a:off x="6966184" y="1684763"/>
            <a:ext cx="4389262" cy="4444576"/>
          </a:xfrm>
          <a:prstGeom prst="rect">
            <a:avLst/>
          </a:prstGeom>
        </p:spPr>
        <p:txBody>
          <a:bodyPr vert="horz" lIns="91440" tIns="45720" rIns="91440" bIns="45720" rtlCol="0" anchor="ctr">
            <a:normAutofit/>
          </a:bodyPr>
          <a:lstStyle/>
          <a:p>
            <a:pPr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1700" b="0" i="0" dirty="0">
                <a:solidFill>
                  <a:schemeClr val="tx1">
                    <a:lumMod val="75000"/>
                    <a:lumOff val="25000"/>
                  </a:schemeClr>
                </a:solidFill>
                <a:effectLst/>
              </a:rPr>
              <a:t>Smulpaj, from the Swedish words </a:t>
            </a:r>
            <a:r>
              <a:rPr lang="en-US" sz="1700" b="0" i="1" dirty="0">
                <a:solidFill>
                  <a:schemeClr val="tx1">
                    <a:lumMod val="75000"/>
                    <a:lumOff val="25000"/>
                  </a:schemeClr>
                </a:solidFill>
                <a:effectLst/>
              </a:rPr>
              <a:t>smula</a:t>
            </a:r>
            <a:r>
              <a:rPr lang="en-US" sz="1700" b="0" i="0" dirty="0">
                <a:solidFill>
                  <a:schemeClr val="tx1">
                    <a:lumMod val="75000"/>
                    <a:lumOff val="25000"/>
                  </a:schemeClr>
                </a:solidFill>
                <a:effectLst/>
              </a:rPr>
              <a:t>, meaning </a:t>
            </a:r>
            <a:r>
              <a:rPr lang="en-US" sz="1700" b="0" i="1" dirty="0">
                <a:solidFill>
                  <a:schemeClr val="tx1">
                    <a:lumMod val="75000"/>
                    <a:lumOff val="25000"/>
                  </a:schemeClr>
                </a:solidFill>
                <a:effectLst/>
              </a:rPr>
              <a:t>crumb</a:t>
            </a:r>
            <a:r>
              <a:rPr lang="en-US" sz="1700" b="0" i="0" dirty="0">
                <a:solidFill>
                  <a:schemeClr val="tx1">
                    <a:lumMod val="75000"/>
                    <a:lumOff val="25000"/>
                  </a:schemeClr>
                </a:solidFill>
                <a:effectLst/>
              </a:rPr>
              <a:t>, and </a:t>
            </a:r>
            <a:r>
              <a:rPr lang="en-US" sz="1700" b="0" i="1" dirty="0">
                <a:solidFill>
                  <a:schemeClr val="tx1">
                    <a:lumMod val="75000"/>
                    <a:lumOff val="25000"/>
                  </a:schemeClr>
                </a:solidFill>
                <a:effectLst/>
              </a:rPr>
              <a:t>paj</a:t>
            </a:r>
            <a:r>
              <a:rPr lang="en-US" sz="1700" b="0" i="0" dirty="0">
                <a:solidFill>
                  <a:schemeClr val="tx1">
                    <a:lumMod val="75000"/>
                    <a:lumOff val="25000"/>
                  </a:schemeClr>
                </a:solidFill>
                <a:effectLst/>
              </a:rPr>
              <a:t>, meaning </a:t>
            </a:r>
            <a:r>
              <a:rPr lang="en-US" sz="1700" b="0" i="1" dirty="0">
                <a:solidFill>
                  <a:schemeClr val="tx1">
                    <a:lumMod val="75000"/>
                    <a:lumOff val="25000"/>
                  </a:schemeClr>
                </a:solidFill>
                <a:effectLst/>
              </a:rPr>
              <a:t>pie</a:t>
            </a:r>
            <a:r>
              <a:rPr lang="en-US" sz="1700" b="0" i="0" dirty="0">
                <a:solidFill>
                  <a:schemeClr val="tx1">
                    <a:lumMod val="75000"/>
                    <a:lumOff val="25000"/>
                  </a:schemeClr>
                </a:solidFill>
                <a:effectLst/>
              </a:rPr>
              <a:t>, is a delicious Swedish crumb pie. It consists of a crumbly mixture poured evenly over diced fruits and berries (typically blueberries and raspberries).</a:t>
            </a:r>
          </a:p>
          <a:p>
            <a:pPr defTabSz="457200">
              <a:lnSpc>
                <a:spcPct val="90000"/>
              </a:lnSpc>
              <a:spcBef>
                <a:spcPct val="20000"/>
              </a:spcBef>
              <a:spcAft>
                <a:spcPts val="600"/>
              </a:spcAft>
              <a:buClr>
                <a:schemeClr val="accent1"/>
              </a:buClr>
              <a:buSzPct val="92000"/>
              <a:buFont typeface="Wingdings 2" panose="05020102010507070707" pitchFamily="18" charset="2"/>
              <a:buChar char=""/>
            </a:pPr>
            <a:br>
              <a:rPr lang="en-US" sz="1700" dirty="0">
                <a:solidFill>
                  <a:schemeClr val="tx1">
                    <a:lumMod val="75000"/>
                    <a:lumOff val="25000"/>
                  </a:schemeClr>
                </a:solidFill>
              </a:rPr>
            </a:br>
            <a:r>
              <a:rPr lang="en-US" sz="1700" b="0" i="0" dirty="0">
                <a:solidFill>
                  <a:schemeClr val="tx1">
                    <a:lumMod val="75000"/>
                    <a:lumOff val="25000"/>
                  </a:schemeClr>
                </a:solidFill>
                <a:effectLst/>
              </a:rPr>
              <a:t>It is flavored with sugar and cinnamon, then baked until crisp. This scrumptious Swedish treat is usually topped with whipped cream, vanilla custard, or ice cream. A crisp and crunchy crumb united with an irresistibly sweet and moist filling make smulpaj a popular treat served in many cafés throughout Sweden.</a:t>
            </a:r>
            <a:endParaRPr lang="en-US" sz="1700" dirty="0">
              <a:solidFill>
                <a:schemeClr val="tx1">
                  <a:lumMod val="75000"/>
                  <a:lumOff val="25000"/>
                </a:schemeClr>
              </a:solidFill>
            </a:endParaRPr>
          </a:p>
        </p:txBody>
      </p:sp>
    </p:spTree>
    <p:extLst>
      <p:ext uri="{BB962C8B-B14F-4D97-AF65-F5344CB8AC3E}">
        <p14:creationId xmlns:p14="http://schemas.microsoft.com/office/powerpoint/2010/main" val="1193223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4F140D5-976A-4281-BA81-97C2F2644318}"/>
              </a:ext>
            </a:extLst>
          </p:cNvPr>
          <p:cNvSpPr>
            <a:spLocks noGrp="1"/>
          </p:cNvSpPr>
          <p:nvPr>
            <p:ph type="title"/>
          </p:nvPr>
        </p:nvSpPr>
        <p:spPr>
          <a:xfrm>
            <a:off x="8013433" y="702156"/>
            <a:ext cx="3568661" cy="1188720"/>
          </a:xfrm>
        </p:spPr>
        <p:txBody>
          <a:bodyPr vert="horz" lIns="91440" tIns="45720" rIns="91440" bIns="45720" rtlCol="0" anchor="b">
            <a:normAutofit/>
          </a:bodyPr>
          <a:lstStyle/>
          <a:p>
            <a:r>
              <a:rPr lang="en-US" sz="2600" b="0" kern="1200" cap="all" dirty="0">
                <a:solidFill>
                  <a:schemeClr val="tx1">
                    <a:lumMod val="75000"/>
                    <a:lumOff val="25000"/>
                  </a:schemeClr>
                </a:solidFill>
                <a:latin typeface="+mj-lt"/>
                <a:ea typeface="+mj-ea"/>
                <a:cs typeface="+mj-cs"/>
              </a:rPr>
              <a:t>What do Swedes eat for breakfast?</a:t>
            </a:r>
          </a:p>
        </p:txBody>
      </p:sp>
      <p:pic>
        <p:nvPicPr>
          <p:cNvPr id="6" name="Picture 5" descr="A table topped with plates of food on a plate&#10;&#10;Description automatically generated">
            <a:extLst>
              <a:ext uri="{FF2B5EF4-FFF2-40B4-BE49-F238E27FC236}">
                <a16:creationId xmlns:a16="http://schemas.microsoft.com/office/drawing/2014/main" id="{2BEEAA79-B0F9-4C07-A97A-E87793999ED1}"/>
              </a:ext>
            </a:extLst>
          </p:cNvPr>
          <p:cNvPicPr>
            <a:picLocks noChangeAspect="1"/>
          </p:cNvPicPr>
          <p:nvPr/>
        </p:nvPicPr>
        <p:blipFill rotWithShape="1">
          <a:blip r:embed="rId2"/>
          <a:srcRect l="28258" r="11841" b="1"/>
          <a:stretch/>
        </p:blipFill>
        <p:spPr>
          <a:xfrm>
            <a:off x="20" y="10"/>
            <a:ext cx="7537685" cy="6857990"/>
          </a:xfrm>
          <a:prstGeom prst="rect">
            <a:avLst/>
          </a:prstGeom>
        </p:spPr>
      </p:pic>
      <p:sp>
        <p:nvSpPr>
          <p:cNvPr id="19" name="Rectangle 18">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TextBox 3">
            <a:extLst>
              <a:ext uri="{FF2B5EF4-FFF2-40B4-BE49-F238E27FC236}">
                <a16:creationId xmlns:a16="http://schemas.microsoft.com/office/drawing/2014/main" id="{E795BD53-5A42-4873-9737-E2FBFFD73F2D}"/>
              </a:ext>
            </a:extLst>
          </p:cNvPr>
          <p:cNvSpPr txBox="1"/>
          <p:nvPr/>
        </p:nvSpPr>
        <p:spPr>
          <a:xfrm>
            <a:off x="8013433" y="2340864"/>
            <a:ext cx="3568661" cy="3634486"/>
          </a:xfrm>
          <a:prstGeom prst="rect">
            <a:avLst/>
          </a:prstGeom>
        </p:spPr>
        <p:txBody>
          <a:bodyPr vert="horz" lIns="91440" tIns="45720" rIns="91440" bIns="45720" rtlCol="0" anchor="ctr">
            <a:normAutofit/>
          </a:bodyPr>
          <a:lstStyle/>
          <a:p>
            <a:pPr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1500" b="0" i="0" dirty="0">
                <a:solidFill>
                  <a:schemeClr val="tx1">
                    <a:lumMod val="75000"/>
                    <a:lumOff val="25000"/>
                  </a:schemeClr>
                </a:solidFill>
                <a:effectLst/>
              </a:rPr>
              <a:t>Well, every person usually has their own preference, but some of the most common things you will find in a Swedish breakfast includes: </a:t>
            </a:r>
          </a:p>
          <a:p>
            <a:pPr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1500" b="0" i="0" dirty="0">
                <a:solidFill>
                  <a:schemeClr val="tx1">
                    <a:lumMod val="75000"/>
                    <a:lumOff val="25000"/>
                  </a:schemeClr>
                </a:solidFill>
                <a:effectLst/>
              </a:rPr>
              <a:t>Various cold cuts, known as “pålägg”</a:t>
            </a:r>
          </a:p>
          <a:p>
            <a:pPr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1500" b="0" i="0" dirty="0">
                <a:solidFill>
                  <a:schemeClr val="tx1">
                    <a:lumMod val="75000"/>
                    <a:lumOff val="25000"/>
                  </a:schemeClr>
                </a:solidFill>
                <a:effectLst/>
              </a:rPr>
              <a:t>Filmjölk (fermented milk)</a:t>
            </a:r>
          </a:p>
          <a:p>
            <a:pPr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1500" b="0" i="0" dirty="0">
                <a:solidFill>
                  <a:schemeClr val="tx1">
                    <a:lumMod val="75000"/>
                    <a:lumOff val="25000"/>
                  </a:schemeClr>
                </a:solidFill>
                <a:effectLst/>
              </a:rPr>
              <a:t>Yogurt and various cereals</a:t>
            </a:r>
          </a:p>
          <a:p>
            <a:pPr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1500" b="0" i="0" dirty="0">
                <a:solidFill>
                  <a:schemeClr val="tx1">
                    <a:lumMod val="75000"/>
                    <a:lumOff val="25000"/>
                  </a:schemeClr>
                </a:solidFill>
                <a:effectLst/>
              </a:rPr>
              <a:t>Bread and buns – Swedes love their sandwiches</a:t>
            </a:r>
          </a:p>
          <a:p>
            <a:pPr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1500" b="0" i="0" dirty="0">
                <a:solidFill>
                  <a:schemeClr val="tx1">
                    <a:lumMod val="75000"/>
                    <a:lumOff val="25000"/>
                  </a:schemeClr>
                </a:solidFill>
                <a:effectLst/>
              </a:rPr>
              <a:t>Leverpastej &amp; Smörgåsgurka (Liver paste and pickles)</a:t>
            </a:r>
          </a:p>
          <a:p>
            <a:pPr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1500" b="0" i="0" dirty="0">
                <a:solidFill>
                  <a:schemeClr val="tx1">
                    <a:lumMod val="75000"/>
                    <a:lumOff val="25000"/>
                  </a:schemeClr>
                </a:solidFill>
                <a:effectLst/>
              </a:rPr>
              <a:t>Boiled egg</a:t>
            </a:r>
          </a:p>
          <a:p>
            <a:pPr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1500" b="0" i="0" dirty="0">
                <a:solidFill>
                  <a:schemeClr val="tx1">
                    <a:lumMod val="75000"/>
                    <a:lumOff val="25000"/>
                  </a:schemeClr>
                </a:solidFill>
                <a:effectLst/>
              </a:rPr>
              <a:t>Caviar</a:t>
            </a:r>
          </a:p>
        </p:txBody>
      </p:sp>
    </p:spTree>
    <p:extLst>
      <p:ext uri="{BB962C8B-B14F-4D97-AF65-F5344CB8AC3E}">
        <p14:creationId xmlns:p14="http://schemas.microsoft.com/office/powerpoint/2010/main" val="1916860365"/>
      </p:ext>
    </p:extLst>
  </p:cSld>
  <p:clrMapOvr>
    <a:masterClrMapping/>
  </p:clrMapOvr>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Override1.xml><?xml version="1.0" encoding="utf-8"?>
<a:themeOverride xmlns:a="http://schemas.openxmlformats.org/drawingml/2006/main">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themeOverride>
</file>

<file path=ppt/theme/themeOverride2.xml><?xml version="1.0" encoding="utf-8"?>
<a:themeOverride xmlns:a="http://schemas.openxmlformats.org/drawingml/2006/main">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themeOverride>
</file>

<file path=ppt/theme/themeOverride3.xml><?xml version="1.0" encoding="utf-8"?>
<a:themeOverride xmlns:a="http://schemas.openxmlformats.org/drawingml/2006/main">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455B2D-BAB7-438A-85DA-0266A24CB79F}">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D8C6403A-684A-431F-8F36-A24C99E28661}">
  <ds:schemaRefs>
    <ds:schemaRef ds:uri="http://schemas.microsoft.com/sharepoint/v3/contenttype/forms"/>
  </ds:schemaRefs>
</ds:datastoreItem>
</file>

<file path=customXml/itemProps3.xml><?xml version="1.0" encoding="utf-8"?>
<ds:datastoreItem xmlns:ds="http://schemas.openxmlformats.org/officeDocument/2006/customXml" ds:itemID="{CDF95FD5-1F25-4FA5-84C8-2AB1AFB896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TotalTime>
  <Words>802</Words>
  <Application>Microsoft Office PowerPoint</Application>
  <PresentationFormat>Widescreen</PresentationFormat>
  <Paragraphs>39</Paragraphs>
  <Slides>10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Algerian</vt:lpstr>
      <vt:lpstr>Arial</vt:lpstr>
      <vt:lpstr>Book Antiqua</vt:lpstr>
      <vt:lpstr>corporate-s</vt:lpstr>
      <vt:lpstr>Franklin Gothic Book</vt:lpstr>
      <vt:lpstr>Franklin Gothic Demi</vt:lpstr>
      <vt:lpstr>Garamond</vt:lpstr>
      <vt:lpstr>Gill Sans MT</vt:lpstr>
      <vt:lpstr>Wingdings 2</vt:lpstr>
      <vt:lpstr>DividendVTI</vt:lpstr>
      <vt:lpstr>Swedish cuisine</vt:lpstr>
      <vt:lpstr>SWEDISH cuisine</vt:lpstr>
      <vt:lpstr>Herring</vt:lpstr>
      <vt:lpstr>Köttbullar (Meatballs)</vt:lpstr>
      <vt:lpstr>Knäckebröd (Crispbread)</vt:lpstr>
      <vt:lpstr>Prinskorv</vt:lpstr>
      <vt:lpstr>Brunkal</vt:lpstr>
      <vt:lpstr>Smulpaj</vt:lpstr>
      <vt:lpstr>What do Swedes eat for breakfast?</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Swedish cuisine</dc:title>
  <dc:creator>Krukovska Olga</dc:creator>
  <cp:lastModifiedBy>Krukovska Olga</cp:lastModifiedBy>
  <cp:revision>2</cp:revision>
  <dcterms:created xsi:type="dcterms:W3CDTF">2020-09-30T14:32:35Z</dcterms:created>
  <dcterms:modified xsi:type="dcterms:W3CDTF">2020-09-30T14:36:27Z</dcterms:modified>
</cp:coreProperties>
</file>